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1" r:id="rId1"/>
    <p:sldMasterId id="2147483654" r:id="rId2"/>
    <p:sldMasterId id="2147483655" r:id="rId3"/>
  </p:sldMasterIdLst>
  <p:notesMasterIdLst>
    <p:notesMasterId r:id="rId12"/>
  </p:notesMasterIdLst>
  <p:sldIdLst>
    <p:sldId id="278" r:id="rId4"/>
    <p:sldId id="256" r:id="rId5"/>
    <p:sldId id="258" r:id="rId6"/>
    <p:sldId id="281" r:id="rId7"/>
    <p:sldId id="283" r:id="rId8"/>
    <p:sldId id="259" r:id="rId9"/>
    <p:sldId id="282" r:id="rId10"/>
    <p:sldId id="261" r:id="rId11"/>
  </p:sldIdLst>
  <p:sldSz cx="12192000" cy="6858000"/>
  <p:notesSz cx="6858000" cy="9144000"/>
  <p:embeddedFontLst>
    <p:embeddedFont>
      <p:font typeface="GT America Rg" panose="00000800000000000000" charset="0"/>
      <p:regular r:id="rId13"/>
      <p:bold r:id="rId14"/>
      <p:italic r:id="rId15"/>
      <p:boldItalic r:id="rId16"/>
    </p:embeddedFont>
  </p:embeddedFontLst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2397" autoAdjust="0"/>
  </p:normalViewPr>
  <p:slideViewPr>
    <p:cSldViewPr snapToGrid="0" snapToObjects="1">
      <p:cViewPr varScale="1">
        <p:scale>
          <a:sx n="80" d="100"/>
          <a:sy n="80" d="100"/>
        </p:scale>
        <p:origin x="17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C1C0E-8B94-4CE2-B791-D565B562530B}" type="datetimeFigureOut">
              <a:rPr lang="is-IS" smtClean="0"/>
              <a:t>12.2.2025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857B6-82EA-43CB-9A3F-2A41642875B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9413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857B6-82EA-43CB-9A3F-2A41642875B8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3984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857B6-82EA-43CB-9A3F-2A41642875B8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77129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857B6-82EA-43CB-9A3F-2A41642875B8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75707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857B6-82EA-43CB-9A3F-2A41642875B8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4595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13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00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52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6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8BFBB-B4B3-3D43-8EBE-567E7218AB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AD630-AB87-C947-95C4-71DD397C61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B8ACE-D6D2-0746-ACEC-CC72BA9B16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2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995EEC-9302-594E-BB22-2E116BDA0177}"/>
              </a:ext>
            </a:extLst>
          </p:cNvPr>
          <p:cNvSpPr/>
          <p:nvPr userDrawn="1"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AAEA4-1751-A344-BB20-B69CB0B82E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3829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384C6-FF30-E242-8BCA-A74942556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83790-2997-C643-8BC0-701E26C3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C4EF8-050F-B84F-9352-094CB7C91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17CFED84-3C76-A747-94D4-DC3D4EBB8840}"/>
              </a:ext>
            </a:extLst>
          </p:cNvPr>
          <p:cNvSpPr txBox="1">
            <a:spLocks/>
          </p:cNvSpPr>
          <p:nvPr/>
        </p:nvSpPr>
        <p:spPr>
          <a:xfrm>
            <a:off x="1446143" y="1553851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is-IS" noProof="0" dirty="0">
                <a:latin typeface="Aptos" panose="020B0004020202020204" pitchFamily="34" charset="0"/>
              </a:rPr>
              <a:t>Aðgengi fyrir alla</a:t>
            </a:r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5A1DB5F6-B49C-AC45-B3B0-E18E13AD6639}"/>
              </a:ext>
            </a:extLst>
          </p:cNvPr>
          <p:cNvSpPr txBox="1">
            <a:spLocks/>
          </p:cNvSpPr>
          <p:nvPr/>
        </p:nvSpPr>
        <p:spPr>
          <a:xfrm>
            <a:off x="1982856" y="2658356"/>
            <a:ext cx="10515600" cy="429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endParaRPr lang="en-IS" sz="3000" b="0" i="1" baseline="0" dirty="0">
              <a:latin typeface="GT America Rg" pitchFamily="2" charset="77"/>
            </a:endParaRP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73BCEDD-0141-E64A-BA14-F0C63EC1B76B}"/>
              </a:ext>
            </a:extLst>
          </p:cNvPr>
          <p:cNvSpPr txBox="1">
            <a:spLocks/>
          </p:cNvSpPr>
          <p:nvPr/>
        </p:nvSpPr>
        <p:spPr>
          <a:xfrm>
            <a:off x="1446143" y="6229831"/>
            <a:ext cx="2287657" cy="399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is-IS" sz="1000" b="0" i="0" baseline="0" dirty="0">
                <a:latin typeface="GT America Rg" pitchFamily="2" charset="77"/>
              </a:rPr>
              <a:t>29.01</a:t>
            </a:r>
            <a:r>
              <a:rPr lang="is-IS" sz="1000" b="0" i="0" baseline="0" noProof="0" dirty="0">
                <a:latin typeface="GT America Rg" pitchFamily="2" charset="77"/>
              </a:rPr>
              <a:t> 202</a:t>
            </a:r>
            <a:r>
              <a:rPr lang="is-IS" sz="1000" b="0" i="0" noProof="0" dirty="0">
                <a:latin typeface="GT America Rg" pitchFamily="2" charset="77"/>
              </a:rPr>
              <a:t>5</a:t>
            </a:r>
            <a:endParaRPr lang="is-IS" sz="1000" b="0" i="0" baseline="0" noProof="0" dirty="0">
              <a:latin typeface="GT America Rg" pitchFamily="2" charset="77"/>
            </a:endParaRPr>
          </a:p>
        </p:txBody>
      </p:sp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3664F71E-3F21-1B4D-9CBB-0C64C7B8833B}"/>
              </a:ext>
            </a:extLst>
          </p:cNvPr>
          <p:cNvSpPr txBox="1">
            <a:spLocks/>
          </p:cNvSpPr>
          <p:nvPr/>
        </p:nvSpPr>
        <p:spPr>
          <a:xfrm>
            <a:off x="9408490" y="6229831"/>
            <a:ext cx="2287657" cy="399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endParaRPr lang="en-IS" sz="1000" b="0" i="0" baseline="0" dirty="0">
              <a:latin typeface="GT America Rg" pitchFamily="2" charset="77"/>
            </a:endParaRP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1616E135-C249-D945-B62C-D5AC49ECED0F}"/>
              </a:ext>
            </a:extLst>
          </p:cNvPr>
          <p:cNvSpPr txBox="1">
            <a:spLocks/>
          </p:cNvSpPr>
          <p:nvPr/>
        </p:nvSpPr>
        <p:spPr>
          <a:xfrm>
            <a:off x="1982856" y="3041650"/>
            <a:ext cx="10515600" cy="429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endParaRPr lang="en-IS" sz="1400" b="0" i="1" baseline="0" dirty="0">
              <a:latin typeface="GT America Rg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793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is-IS" sz="4000" baseline="0" noProof="0" dirty="0">
                <a:latin typeface="Aptos" panose="020B0004020202020204" pitchFamily="34" charset="0"/>
              </a:rPr>
              <a:t>Navilens – fyrir blinda og sjónskerta </a:t>
            </a:r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1BB48BF7-CAAF-E748-AA0C-C536AB0B2FB2}"/>
              </a:ext>
            </a:extLst>
          </p:cNvPr>
          <p:cNvSpPr txBox="1">
            <a:spLocks/>
          </p:cNvSpPr>
          <p:nvPr/>
        </p:nvSpPr>
        <p:spPr>
          <a:xfrm>
            <a:off x="838200" y="2157895"/>
            <a:ext cx="5681870" cy="2981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IS" sz="1500" b="0" i="0" kern="1500" spc="40" baseline="0" dirty="0">
              <a:latin typeface="GT America Rg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34B69E-B9D1-B8DF-8AEC-F3BCC22D2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070" y="1819174"/>
            <a:ext cx="3411098" cy="4437246"/>
          </a:xfrm>
          <a:prstGeom prst="rect">
            <a:avLst/>
          </a:prstGeom>
        </p:spPr>
      </p:pic>
      <p:pic>
        <p:nvPicPr>
          <p:cNvPr id="3" name="Picture 2" descr="A yellow bus on the street&#10;&#10;AI-generated content may be incorrect.">
            <a:extLst>
              <a:ext uri="{FF2B5EF4-FFF2-40B4-BE49-F238E27FC236}">
                <a16:creationId xmlns:a16="http://schemas.microsoft.com/office/drawing/2014/main" id="{4C482160-EBFD-15E3-0173-4A9641222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16199"/>
            <a:ext cx="5460332" cy="36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2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0EFF6A49-B03E-9B41-81DE-C9E724C65BF0}"/>
              </a:ext>
            </a:extLst>
          </p:cNvPr>
          <p:cNvSpPr txBox="1">
            <a:spLocks/>
          </p:cNvSpPr>
          <p:nvPr/>
        </p:nvSpPr>
        <p:spPr>
          <a:xfrm>
            <a:off x="838199" y="548464"/>
            <a:ext cx="3807187" cy="222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is-IS" sz="4000" baseline="0" noProof="0" dirty="0">
                <a:latin typeface="Aptos" panose="020B0004020202020204" pitchFamily="34" charset="0"/>
              </a:rPr>
              <a:t>Upphafið</a:t>
            </a: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FB9106B4-AB90-F34F-B549-7B70ACB459C5}"/>
              </a:ext>
            </a:extLst>
          </p:cNvPr>
          <p:cNvSpPr txBox="1">
            <a:spLocks/>
          </p:cNvSpPr>
          <p:nvPr/>
        </p:nvSpPr>
        <p:spPr>
          <a:xfrm>
            <a:off x="976649" y="2264447"/>
            <a:ext cx="3897428" cy="3143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sz="2000" b="0" noProof="0" dirty="0">
                <a:latin typeface="Aptos" panose="020B0004020202020204" pitchFamily="34" charset="0"/>
                <a:ea typeface="+mn-ea"/>
                <a:cs typeface="+mn-cs"/>
              </a:rPr>
              <a:t>Samstarfssamningur á milli Strætó og Blindrafélagsins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s-IS" sz="2000" b="0" noProof="0" dirty="0">
              <a:latin typeface="Aptos" panose="020B0004020202020204" pitchFamily="34" charset="0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sz="2000" b="0" noProof="0" dirty="0">
                <a:latin typeface="Aptos" panose="020B0004020202020204" pitchFamily="34" charset="0"/>
                <a:ea typeface="+mn-ea"/>
                <a:cs typeface="+mn-cs"/>
              </a:rPr>
              <a:t>Styrkur frá félags- og vinnumarkaðsráðuneytinu 2.000.000 kr.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s-IS" sz="2000" b="0" noProof="0" dirty="0">
              <a:latin typeface="Aptos" panose="020B0004020202020204" pitchFamily="34" charset="0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sz="2000" b="0" noProof="0" dirty="0">
                <a:latin typeface="Aptos" panose="020B0004020202020204" pitchFamily="34" charset="0"/>
                <a:ea typeface="+mn-ea"/>
                <a:cs typeface="+mn-cs"/>
              </a:rPr>
              <a:t>Styrkur frá innviðaráðuneytinu 2.000.000 kr.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s-IS" sz="2000" b="0" noProof="0" dirty="0">
              <a:latin typeface="Aptos" panose="020B0004020202020204" pitchFamily="34" charset="0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sz="2000" b="0" noProof="0" dirty="0">
                <a:latin typeface="Aptos" panose="020B0004020202020204" pitchFamily="34" charset="0"/>
                <a:ea typeface="+mn-ea"/>
                <a:cs typeface="+mn-cs"/>
              </a:rPr>
              <a:t>Strætó leiðir verkefnið og eru kóðarnir á ábyrgð og í eigu Strætó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3" name="Picture 2" descr="A yellow bus parked at a bus stop&#10;&#10;AI-generated content may be incorrect.">
            <a:extLst>
              <a:ext uri="{FF2B5EF4-FFF2-40B4-BE49-F238E27FC236}">
                <a16:creationId xmlns:a16="http://schemas.microsoft.com/office/drawing/2014/main" id="{255084B5-DDC4-5BBA-E1B5-805973AB8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5" r="34150"/>
          <a:stretch/>
        </p:blipFill>
        <p:spPr>
          <a:xfrm>
            <a:off x="5850727" y="297406"/>
            <a:ext cx="4201886" cy="626318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8607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4617E-845A-14E8-F93C-EDE14F988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78165F-9309-3E4E-A1B3-0A3864444897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DBC7E-437A-0996-A4C5-A7F33F25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0E56675D-9D47-756A-5C82-76217EBF82BD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9383074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is-IS" sz="3600" baseline="0" noProof="0" dirty="0">
                <a:latin typeface="Aptos" panose="020B0004020202020204" pitchFamily="34" charset="0"/>
              </a:rPr>
              <a:t>Uppsetning hafin á leiðum </a:t>
            </a:r>
            <a:r>
              <a:rPr lang="en-GB" sz="3600" baseline="0" dirty="0">
                <a:latin typeface="Aptos" panose="020B0004020202020204" pitchFamily="34" charset="0"/>
              </a:rPr>
              <a:t>13 og 14</a:t>
            </a:r>
            <a:endParaRPr lang="en-IS" sz="3600" baseline="0" dirty="0"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C706D8-ED4F-E6E7-CF2A-059F0DEFDB97}"/>
              </a:ext>
            </a:extLst>
          </p:cNvPr>
          <p:cNvSpPr txBox="1"/>
          <p:nvPr/>
        </p:nvSpPr>
        <p:spPr>
          <a:xfrm>
            <a:off x="838200" y="1565794"/>
            <a:ext cx="74487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Aptos" panose="020B0004020202020204" pitchFamily="34" charset="0"/>
                <a:ea typeface="GT America Rg" pitchFamily="2" charset="77"/>
              </a:rPr>
              <a:t>Strætó sér um staura</a:t>
            </a:r>
            <a:endParaRPr lang="en-IS" sz="2000" dirty="0">
              <a:latin typeface="Aptos" panose="020B0004020202020204" pitchFamily="34" charset="0"/>
              <a:ea typeface="GT America Rg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Aptos" panose="020B0004020202020204" pitchFamily="34" charset="0"/>
                <a:ea typeface="GT America Rg" pitchFamily="2" charset="77"/>
              </a:rPr>
              <a:t>Reykjavíkurborg sér um rauðu skýlin á þeirra vegum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>
                <a:latin typeface="Aptos" panose="020B0004020202020204" pitchFamily="34" charset="0"/>
                <a:ea typeface="GT America Rg" pitchFamily="2" charset="77"/>
              </a:rPr>
              <a:t>Billboard sér um sín skýli – mikilvægt framlag</a:t>
            </a:r>
            <a:endParaRPr lang="en-IS" sz="2000" dirty="0">
              <a:latin typeface="Aptos" panose="020B0004020202020204" pitchFamily="34" charset="0"/>
              <a:ea typeface="GT America Rg" pitchFamily="2" charset="77"/>
            </a:endParaRPr>
          </a:p>
          <a:p>
            <a:endParaRPr lang="en-IS" dirty="0">
              <a:latin typeface="GT America Rg" pitchFamily="2" charset="77"/>
              <a:ea typeface="GT America Rg" pitchFamily="2" charset="77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ADC0AC75-3676-5C47-679C-65559104A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02" y="3289833"/>
            <a:ext cx="4560117" cy="3431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2A679C-798C-18EA-1E7F-2FF868BE2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352" y="3027146"/>
            <a:ext cx="2530922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9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3214D-D7ED-1A99-161B-65A7BF43F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188BD86-7E4B-6885-B5F8-FD556E0BB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62" y="718833"/>
            <a:ext cx="8578516" cy="29503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078D27-5174-B1E6-DF7B-039F1EB4A9FD}"/>
              </a:ext>
            </a:extLst>
          </p:cNvPr>
          <p:cNvSpPr txBox="1"/>
          <p:nvPr/>
        </p:nvSpPr>
        <p:spPr>
          <a:xfrm>
            <a:off x="1644315" y="4929301"/>
            <a:ext cx="8903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b="1" i="1" dirty="0">
                <a:latin typeface="Aptos" panose="020B0004020202020204" pitchFamily="34" charset="0"/>
                <a:ea typeface="+mj-ea"/>
                <a:cs typeface="+mj-cs"/>
              </a:rPr>
              <a:t>Aðgengi að greiðslukerfi og leiðarvísi</a:t>
            </a:r>
          </a:p>
        </p:txBody>
      </p:sp>
    </p:spTree>
    <p:extLst>
      <p:ext uri="{BB962C8B-B14F-4D97-AF65-F5344CB8AC3E}">
        <p14:creationId xmlns:p14="http://schemas.microsoft.com/office/powerpoint/2010/main" val="160637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8A1628CA-4A6A-154D-BA13-76186FE6C2F4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52578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endParaRPr lang="is-IS" sz="3600" baseline="0" noProof="0" dirty="0"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5B3C2-BDF4-64EA-1738-758B447D8393}"/>
              </a:ext>
            </a:extLst>
          </p:cNvPr>
          <p:cNvSpPr txBox="1"/>
          <p:nvPr/>
        </p:nvSpPr>
        <p:spPr>
          <a:xfrm>
            <a:off x="1118209" y="1069824"/>
            <a:ext cx="460007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>
                <a:latin typeface="Aptos" panose="020B0004020202020204" pitchFamily="34" charset="0"/>
                <a:ea typeface="GT America Rg" pitchFamily="2" charset="77"/>
              </a:rPr>
              <a:t>Valmynd og </a:t>
            </a:r>
            <a:r>
              <a:rPr lang="is-IS" sz="2400" dirty="0" err="1">
                <a:latin typeface="Aptos" panose="020B0004020202020204" pitchFamily="34" charset="0"/>
                <a:ea typeface="GT America Rg" pitchFamily="2" charset="77"/>
              </a:rPr>
              <a:t>íkon</a:t>
            </a:r>
            <a:r>
              <a:rPr lang="is-IS" sz="2400" dirty="0">
                <a:latin typeface="Aptos" panose="020B0004020202020204" pitchFamily="34" charset="0"/>
                <a:ea typeface="GT America Rg" pitchFamily="2" charset="77"/>
              </a:rPr>
              <a:t> stækkuð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400" dirty="0">
              <a:latin typeface="Aptos" panose="020B0004020202020204" pitchFamily="34" charset="0"/>
              <a:ea typeface="GT America Rg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>
                <a:latin typeface="Aptos" panose="020B0004020202020204" pitchFamily="34" charset="0"/>
                <a:ea typeface="GT America Rg" pitchFamily="2" charset="77"/>
              </a:rPr>
              <a:t>Hvar er Strætó? – betra að velja leiðir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400" dirty="0">
              <a:latin typeface="Aptos" panose="020B0004020202020204" pitchFamily="34" charset="0"/>
              <a:ea typeface="GT America Rg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>
                <a:latin typeface="Aptos" panose="020B0004020202020204" pitchFamily="34" charset="0"/>
                <a:ea typeface="GT America Rg" pitchFamily="2" charset="77"/>
              </a:rPr>
              <a:t>Styttri leið í miða - upphafsstaður í appi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400" dirty="0">
              <a:latin typeface="Aptos" panose="020B0004020202020204" pitchFamily="34" charset="0"/>
              <a:ea typeface="GT America Rg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>
                <a:latin typeface="Aptos" panose="020B0004020202020204" pitchFamily="34" charset="0"/>
                <a:ea typeface="GT America Rg" pitchFamily="2" charset="77"/>
              </a:rPr>
              <a:t>Vinna við uppfært kort langt á veg komin – </a:t>
            </a:r>
            <a:r>
              <a:rPr lang="is-IS" sz="2400" i="1" dirty="0">
                <a:latin typeface="Aptos" panose="020B0004020202020204" pitchFamily="34" charset="0"/>
                <a:ea typeface="GT America Rg" pitchFamily="2" charset="77"/>
              </a:rPr>
              <a:t>mun skýrara og leiðavænna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s-IS" sz="2400" dirty="0">
              <a:latin typeface="Aptos" panose="020B0004020202020204" pitchFamily="34" charset="0"/>
              <a:ea typeface="GT America Rg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400" dirty="0">
                <a:latin typeface="Aptos" panose="020B0004020202020204" pitchFamily="34" charset="0"/>
                <a:ea typeface="GT America Rg" pitchFamily="2" charset="77"/>
              </a:rPr>
              <a:t>Skipuleggja ferð og Hvar er Strætó?</a:t>
            </a:r>
          </a:p>
          <a:p>
            <a:r>
              <a:rPr lang="is-IS" dirty="0"/>
              <a:t> </a:t>
            </a:r>
          </a:p>
          <a:p>
            <a:endParaRPr lang="is-IS" dirty="0"/>
          </a:p>
        </p:txBody>
      </p:sp>
      <p:pic>
        <p:nvPicPr>
          <p:cNvPr id="12" name="Picture 11" descr="A cellphone with a map&#10;&#10;AI-generated content may be incorrect.">
            <a:extLst>
              <a:ext uri="{FF2B5EF4-FFF2-40B4-BE49-F238E27FC236}">
                <a16:creationId xmlns:a16="http://schemas.microsoft.com/office/drawing/2014/main" id="{8AFBD2D3-077B-0BAB-B8BA-875697ABE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283" y="51599"/>
            <a:ext cx="4774996" cy="675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1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5A017-A181-FE7A-726D-B4A87280E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FE15A5-C02C-4F49-D838-8727B7C67304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07032-5AF4-28DC-80A5-390E47297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F49C382F-8FEC-9D1A-C78F-7B69F3153EBA}"/>
              </a:ext>
            </a:extLst>
          </p:cNvPr>
          <p:cNvSpPr txBox="1">
            <a:spLocks/>
          </p:cNvSpPr>
          <p:nvPr/>
        </p:nvSpPr>
        <p:spPr>
          <a:xfrm>
            <a:off x="354932" y="235038"/>
            <a:ext cx="52578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600" baseline="0" dirty="0" err="1">
                <a:latin typeface="Aptos" panose="020B0004020202020204" pitchFamily="34" charset="0"/>
              </a:rPr>
              <a:t>Aðgengi</a:t>
            </a:r>
            <a:r>
              <a:rPr lang="en-GB" sz="3600" baseline="0" dirty="0">
                <a:latin typeface="Aptos" panose="020B0004020202020204" pitchFamily="34" charset="0"/>
              </a:rPr>
              <a:t> </a:t>
            </a:r>
            <a:r>
              <a:rPr lang="en-GB" sz="3600" baseline="0" dirty="0" err="1">
                <a:latin typeface="Aptos" panose="020B0004020202020204" pitchFamily="34" charset="0"/>
              </a:rPr>
              <a:t>að</a:t>
            </a:r>
            <a:r>
              <a:rPr lang="en-GB" sz="3600" baseline="0" dirty="0">
                <a:latin typeface="Aptos" panose="020B0004020202020204" pitchFamily="34" charset="0"/>
              </a:rPr>
              <a:t> </a:t>
            </a:r>
            <a:r>
              <a:rPr lang="en-GB" sz="3600" baseline="0" dirty="0" err="1">
                <a:latin typeface="Aptos" panose="020B0004020202020204" pitchFamily="34" charset="0"/>
              </a:rPr>
              <a:t>biðstöðvum</a:t>
            </a:r>
            <a:endParaRPr lang="en-IS" sz="3600" baseline="0" dirty="0"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91C981-628A-42E9-522E-1622C8DD9E8E}"/>
              </a:ext>
            </a:extLst>
          </p:cNvPr>
          <p:cNvSpPr txBox="1"/>
          <p:nvPr/>
        </p:nvSpPr>
        <p:spPr>
          <a:xfrm>
            <a:off x="7562750" y="282713"/>
            <a:ext cx="298266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Aptos" panose="020B0004020202020204" pitchFamily="34" charset="0"/>
                <a:ea typeface="GT America Rg" pitchFamily="2" charset="77"/>
              </a:rPr>
              <a:t>Kortlagning allra stoppistöðva með tilliti til aðgengis</a:t>
            </a:r>
          </a:p>
          <a:p>
            <a:endParaRPr lang="is-IS" dirty="0">
              <a:latin typeface="Aptos" panose="020B0004020202020204" pitchFamily="34" charset="0"/>
              <a:ea typeface="GT America Rg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Aptos" panose="020B0004020202020204" pitchFamily="34" charset="0"/>
                <a:ea typeface="GT America Rg" pitchFamily="2" charset="77"/>
              </a:rPr>
              <a:t>Óskað upplýsinga frá öllum aðildarsveitarfélögum</a:t>
            </a:r>
          </a:p>
          <a:p>
            <a:endParaRPr lang="is-IS" dirty="0">
              <a:latin typeface="Aptos" panose="020B0004020202020204" pitchFamily="34" charset="0"/>
              <a:ea typeface="GT America Rg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Aptos" panose="020B0004020202020204" pitchFamily="34" charset="0"/>
                <a:ea typeface="GT America Rg" pitchFamily="2" charset="77"/>
              </a:rPr>
              <a:t>Stefnt að því að klára á árinu samhliða lögleiðingu sáttmála Sameinuðu þjóðanna um fatlað fólk</a:t>
            </a:r>
          </a:p>
          <a:p>
            <a:endParaRPr lang="is-IS" dirty="0">
              <a:latin typeface="Aptos" panose="020B0004020202020204" pitchFamily="34" charset="0"/>
              <a:ea typeface="GT America Rg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Aptos" panose="020B0004020202020204" pitchFamily="34" charset="0"/>
                <a:ea typeface="GT America Rg" pitchFamily="2" charset="77"/>
              </a:rPr>
              <a:t>Allir vagnar á höfuðborgarsvæðinu með rampa og verið að prófa rafmagnsrampa í tveimur vögnum</a:t>
            </a:r>
          </a:p>
          <a:p>
            <a:endParaRPr lang="en-IS" dirty="0">
              <a:latin typeface="Aptos" panose="020B0004020202020204" pitchFamily="34" charset="0"/>
              <a:ea typeface="GT America Rg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>
                <a:latin typeface="Aptos" panose="020B0004020202020204" pitchFamily="34" charset="0"/>
                <a:ea typeface="GT America Rg" pitchFamily="2" charset="77"/>
              </a:rPr>
              <a:t>Verið að skoða aukafestingar fyrir hjólastóla </a:t>
            </a:r>
            <a:endParaRPr lang="en-IS" dirty="0">
              <a:latin typeface="Aptos" panose="020B0004020202020204" pitchFamily="34" charset="0"/>
              <a:ea typeface="GT America Rg" pitchFamily="2" charset="77"/>
            </a:endParaRPr>
          </a:p>
          <a:p>
            <a:endParaRPr lang="en-IS" dirty="0">
              <a:latin typeface="GT America Rg" pitchFamily="2" charset="77"/>
              <a:ea typeface="GT America Rg" pitchFamily="2" charset="77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BB0BF846-CC02-F088-2DDE-FD5957A42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041" y="1367828"/>
            <a:ext cx="7292746" cy="50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43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43BDF6-EBE6-EE47-BC2D-914B8A5DD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854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172</Words>
  <Application>Microsoft Office PowerPoint</Application>
  <PresentationFormat>Widescreen</PresentationFormat>
  <Paragraphs>40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Aptos</vt:lpstr>
      <vt:lpstr>GT America Rg</vt:lpstr>
      <vt:lpstr>Arial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Bobby Breiðholt</dc:creator>
  <cp:lastModifiedBy>Jóhannes Svavar Rúnarsson</cp:lastModifiedBy>
  <cp:revision>13</cp:revision>
  <dcterms:created xsi:type="dcterms:W3CDTF">2022-03-22T11:38:45Z</dcterms:created>
  <dcterms:modified xsi:type="dcterms:W3CDTF">2025-02-12T09:50:58Z</dcterms:modified>
</cp:coreProperties>
</file>