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51" r:id="rId1"/>
    <p:sldMasterId id="2147483654" r:id="rId2"/>
    <p:sldMasterId id="2147483655" r:id="rId3"/>
  </p:sldMasterIdLst>
  <p:sldIdLst>
    <p:sldId id="257" r:id="rId4"/>
    <p:sldId id="256" r:id="rId5"/>
    <p:sldId id="268" r:id="rId6"/>
    <p:sldId id="269" r:id="rId7"/>
    <p:sldId id="270" r:id="rId8"/>
    <p:sldId id="271" r:id="rId9"/>
    <p:sldId id="261" r:id="rId10"/>
  </p:sldIdLst>
  <p:sldSz cx="12192000" cy="6858000"/>
  <p:notesSz cx="6858000" cy="9144000"/>
  <p:embeddedFontLst>
    <p:embeddedFont>
      <p:font typeface="GT America Rg"/>
      <p:regular r:id="rId11"/>
      <p:bold r:id="rId12"/>
      <p:italic r:id="rId13"/>
      <p:boldItalic r:id="rId14"/>
    </p:embeddedFont>
  </p:embeddedFontLst>
  <p:defaultTextStyle>
    <a:defPPr>
      <a:defRPr lang="en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7" autoAdjust="0"/>
    <p:restoredTop sz="85897" autoAdjust="0"/>
  </p:normalViewPr>
  <p:slideViewPr>
    <p:cSldViewPr snapToGrid="0" snapToObjects="1">
      <p:cViewPr>
        <p:scale>
          <a:sx n="70" d="100"/>
          <a:sy n="70" d="100"/>
        </p:scale>
        <p:origin x="536" y="-2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font" Target="fonts/font3.fntdata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font" Target="fonts/font2.fntdata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font" Target="fonts/font1.fntdata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font" Target="fonts/font4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62130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1009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6524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0066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568BFBB-B4B3-3D43-8EBE-567E7218ABE5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-137284"/>
            <a:ext cx="12192000" cy="699528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F9AD630-AB87-C947-95C4-71DD397C61D6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1041269" y="282713"/>
            <a:ext cx="654878" cy="65487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14B8ACE-D6D2-0746-ACEC-CC72BA9B16A4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694082" y="3663923"/>
            <a:ext cx="10803835" cy="2334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422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F995EEC-9302-594E-BB22-2E116BDA0177}"/>
              </a:ext>
            </a:extLst>
          </p:cNvPr>
          <p:cNvSpPr/>
          <p:nvPr userDrawn="1"/>
        </p:nvSpPr>
        <p:spPr>
          <a:xfrm>
            <a:off x="10545417" y="0"/>
            <a:ext cx="1646583" cy="6858000"/>
          </a:xfrm>
          <a:prstGeom prst="rect">
            <a:avLst/>
          </a:prstGeom>
          <a:solidFill>
            <a:srgbClr val="FFD2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9AAAEA4-1751-A344-BB20-B69CB0B82E8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041269" y="282713"/>
            <a:ext cx="654878" cy="654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2010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T America Rg" pitchFamily="2" charset="77"/>
          <a:ea typeface="GT America Rg" pitchFamily="2" charset="77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T America Rg" pitchFamily="2" charset="77"/>
          <a:ea typeface="GT America Rg" pitchFamily="2" charset="77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T America Rg" pitchFamily="2" charset="77"/>
          <a:ea typeface="GT America Rg" pitchFamily="2" charset="77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T America Rg" pitchFamily="2" charset="77"/>
          <a:ea typeface="GT America Rg" pitchFamily="2" charset="77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T America Rg" pitchFamily="2" charset="77"/>
          <a:ea typeface="GT America Rg" pitchFamily="2" charset="77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09382942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A8384C6-FF30-E242-8BCA-A749425563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61788" y="-68642"/>
            <a:ext cx="12192000" cy="699528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EA83790-2997-C643-8BC0-701E26C301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41269" y="282713"/>
            <a:ext cx="654878" cy="65487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9BC4EF8-050F-B84F-9352-094CB7C91BE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4082" y="3663923"/>
            <a:ext cx="10803835" cy="2334805"/>
          </a:xfrm>
          <a:prstGeom prst="rect">
            <a:avLst/>
          </a:prstGeom>
        </p:spPr>
      </p:pic>
      <p:sp>
        <p:nvSpPr>
          <p:cNvPr id="7" name="Title Placeholder 2">
            <a:extLst>
              <a:ext uri="{FF2B5EF4-FFF2-40B4-BE49-F238E27FC236}">
                <a16:creationId xmlns:a16="http://schemas.microsoft.com/office/drawing/2014/main" id="{17CFED84-3C76-A747-94D4-DC3D4EBB8840}"/>
              </a:ext>
            </a:extLst>
          </p:cNvPr>
          <p:cNvSpPr txBox="1">
            <a:spLocks/>
          </p:cNvSpPr>
          <p:nvPr/>
        </p:nvSpPr>
        <p:spPr>
          <a:xfrm>
            <a:off x="1446143" y="1553851"/>
            <a:ext cx="10515600" cy="9959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i="1" kern="1200" baseline="0">
                <a:solidFill>
                  <a:schemeClr val="tx1"/>
                </a:solidFill>
                <a:latin typeface="GT America Compressed Bold" pitchFamily="2" charset="77"/>
                <a:ea typeface="+mj-ea"/>
                <a:cs typeface="+mj-cs"/>
              </a:defRPr>
            </a:lvl1pPr>
          </a:lstStyle>
          <a:p>
            <a:r>
              <a:rPr lang="en-GB" dirty="0"/>
              <a:t>Fjárhagsáætlun </a:t>
            </a:r>
            <a:endParaRPr lang="en-IS" dirty="0"/>
          </a:p>
        </p:txBody>
      </p:sp>
      <p:sp>
        <p:nvSpPr>
          <p:cNvPr id="8" name="Title Placeholder 2">
            <a:extLst>
              <a:ext uri="{FF2B5EF4-FFF2-40B4-BE49-F238E27FC236}">
                <a16:creationId xmlns:a16="http://schemas.microsoft.com/office/drawing/2014/main" id="{5A1DB5F6-B49C-AC45-B3B0-E18E13AD6639}"/>
              </a:ext>
            </a:extLst>
          </p:cNvPr>
          <p:cNvSpPr txBox="1">
            <a:spLocks/>
          </p:cNvSpPr>
          <p:nvPr/>
        </p:nvSpPr>
        <p:spPr>
          <a:xfrm>
            <a:off x="1982856" y="2658356"/>
            <a:ext cx="10515600" cy="4293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i="1" kern="1200" baseline="0">
                <a:solidFill>
                  <a:schemeClr val="tx1"/>
                </a:solidFill>
                <a:latin typeface="GT America Compressed Bold" pitchFamily="2" charset="77"/>
                <a:ea typeface="+mj-ea"/>
                <a:cs typeface="+mj-cs"/>
              </a:defRPr>
            </a:lvl1pPr>
          </a:lstStyle>
          <a:p>
            <a:r>
              <a:rPr lang="en-GB" sz="3000" b="0" i="1" baseline="0" dirty="0" err="1">
                <a:latin typeface="GT America Rg" pitchFamily="2" charset="77"/>
              </a:rPr>
              <a:t>Hugleiðingar</a:t>
            </a:r>
            <a:endParaRPr lang="en-IS" sz="3000" b="0" i="1" baseline="0" dirty="0">
              <a:latin typeface="GT America Rg" pitchFamily="2" charset="77"/>
            </a:endParaRPr>
          </a:p>
        </p:txBody>
      </p:sp>
      <p:sp>
        <p:nvSpPr>
          <p:cNvPr id="9" name="Title Placeholder 2">
            <a:extLst>
              <a:ext uri="{FF2B5EF4-FFF2-40B4-BE49-F238E27FC236}">
                <a16:creationId xmlns:a16="http://schemas.microsoft.com/office/drawing/2014/main" id="{073BCEDD-0141-E64A-BA14-F0C63EC1B76B}"/>
              </a:ext>
            </a:extLst>
          </p:cNvPr>
          <p:cNvSpPr txBox="1">
            <a:spLocks/>
          </p:cNvSpPr>
          <p:nvPr/>
        </p:nvSpPr>
        <p:spPr>
          <a:xfrm>
            <a:off x="1446143" y="6229831"/>
            <a:ext cx="2287657" cy="3995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i="1" kern="1200" baseline="0">
                <a:solidFill>
                  <a:schemeClr val="tx1"/>
                </a:solidFill>
                <a:latin typeface="GT America Compressed Bold" pitchFamily="2" charset="77"/>
                <a:ea typeface="+mj-ea"/>
                <a:cs typeface="+mj-cs"/>
              </a:defRPr>
            </a:lvl1pPr>
          </a:lstStyle>
          <a:p>
            <a:r>
              <a:rPr lang="en-GB" sz="1000" b="0" i="0" dirty="0">
                <a:latin typeface="GT America Rg" pitchFamily="2" charset="77"/>
              </a:rPr>
              <a:t>21</a:t>
            </a:r>
            <a:r>
              <a:rPr lang="en-GB" sz="1000" b="0" i="0" baseline="0" dirty="0">
                <a:latin typeface="GT America Rg" pitchFamily="2" charset="77"/>
              </a:rPr>
              <a:t>. </a:t>
            </a:r>
            <a:r>
              <a:rPr lang="en-GB" sz="1000" b="0" i="0" baseline="0" dirty="0" err="1">
                <a:latin typeface="GT America Rg" pitchFamily="2" charset="77"/>
              </a:rPr>
              <a:t>júní</a:t>
            </a:r>
            <a:r>
              <a:rPr lang="en-GB" sz="1000" b="0" i="0" baseline="0" dirty="0">
                <a:latin typeface="GT America Rg" pitchFamily="2" charset="77"/>
              </a:rPr>
              <a:t> 2024</a:t>
            </a:r>
            <a:endParaRPr lang="en-IS" sz="1000" b="0" i="0" baseline="0" dirty="0">
              <a:latin typeface="GT America Rg" pitchFamily="2" charset="77"/>
            </a:endParaRPr>
          </a:p>
        </p:txBody>
      </p:sp>
      <p:sp>
        <p:nvSpPr>
          <p:cNvPr id="11" name="Title Placeholder 2">
            <a:extLst>
              <a:ext uri="{FF2B5EF4-FFF2-40B4-BE49-F238E27FC236}">
                <a16:creationId xmlns:a16="http://schemas.microsoft.com/office/drawing/2014/main" id="{1616E135-C249-D945-B62C-D5AC49ECED0F}"/>
              </a:ext>
            </a:extLst>
          </p:cNvPr>
          <p:cNvSpPr txBox="1">
            <a:spLocks/>
          </p:cNvSpPr>
          <p:nvPr/>
        </p:nvSpPr>
        <p:spPr>
          <a:xfrm>
            <a:off x="1982856" y="3041650"/>
            <a:ext cx="10515600" cy="4293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i="1" kern="1200" baseline="0">
                <a:solidFill>
                  <a:schemeClr val="tx1"/>
                </a:solidFill>
                <a:latin typeface="GT America Compressed Bold" pitchFamily="2" charset="77"/>
                <a:ea typeface="+mj-ea"/>
                <a:cs typeface="+mj-cs"/>
              </a:defRPr>
            </a:lvl1pPr>
          </a:lstStyle>
          <a:p>
            <a:endParaRPr lang="en-IS" sz="1400" b="0" i="1" baseline="0" dirty="0">
              <a:latin typeface="GT America Rg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855362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C977A57-3C55-C34B-80AA-80CB65E50455}"/>
              </a:ext>
            </a:extLst>
          </p:cNvPr>
          <p:cNvSpPr/>
          <p:nvPr/>
        </p:nvSpPr>
        <p:spPr>
          <a:xfrm>
            <a:off x="10545417" y="0"/>
            <a:ext cx="1646583" cy="6858000"/>
          </a:xfrm>
          <a:prstGeom prst="rect">
            <a:avLst/>
          </a:prstGeom>
          <a:solidFill>
            <a:srgbClr val="FFD2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EC3C08E-5BA8-5E4E-AD01-68BB525C2C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41269" y="282713"/>
            <a:ext cx="654878" cy="654878"/>
          </a:xfrm>
          <a:prstGeom prst="rect">
            <a:avLst/>
          </a:prstGeom>
        </p:spPr>
      </p:pic>
      <p:sp>
        <p:nvSpPr>
          <p:cNvPr id="7" name="Title Placeholder 2">
            <a:extLst>
              <a:ext uri="{FF2B5EF4-FFF2-40B4-BE49-F238E27FC236}">
                <a16:creationId xmlns:a16="http://schemas.microsoft.com/office/drawing/2014/main" id="{3C37F058-A914-154E-877F-D36ECA39AE3F}"/>
              </a:ext>
            </a:extLst>
          </p:cNvPr>
          <p:cNvSpPr txBox="1">
            <a:spLocks/>
          </p:cNvSpPr>
          <p:nvPr/>
        </p:nvSpPr>
        <p:spPr>
          <a:xfrm>
            <a:off x="838200" y="722346"/>
            <a:ext cx="10515600" cy="9959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i="1" kern="1200" baseline="0">
                <a:solidFill>
                  <a:schemeClr val="tx1"/>
                </a:solidFill>
                <a:latin typeface="GT America Compressed Bold" pitchFamily="2" charset="77"/>
                <a:ea typeface="+mj-ea"/>
                <a:cs typeface="+mj-cs"/>
              </a:defRPr>
            </a:lvl1pPr>
          </a:lstStyle>
          <a:p>
            <a:r>
              <a:rPr lang="en-GB" sz="3000" dirty="0"/>
              <a:t>Fjárhagsáætlun </a:t>
            </a:r>
            <a:endParaRPr lang="en-IS" sz="3000" baseline="0" dirty="0"/>
          </a:p>
        </p:txBody>
      </p:sp>
      <p:sp>
        <p:nvSpPr>
          <p:cNvPr id="8" name="Title Placeholder 2">
            <a:extLst>
              <a:ext uri="{FF2B5EF4-FFF2-40B4-BE49-F238E27FC236}">
                <a16:creationId xmlns:a16="http://schemas.microsoft.com/office/drawing/2014/main" id="{1BB48BF7-CAAF-E748-AA0C-C536AB0B2FB2}"/>
              </a:ext>
            </a:extLst>
          </p:cNvPr>
          <p:cNvSpPr txBox="1">
            <a:spLocks/>
          </p:cNvSpPr>
          <p:nvPr/>
        </p:nvSpPr>
        <p:spPr>
          <a:xfrm>
            <a:off x="414130" y="1718262"/>
            <a:ext cx="5978124" cy="3926803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i="1" kern="1200" baseline="0">
                <a:solidFill>
                  <a:schemeClr val="tx1"/>
                </a:solidFill>
                <a:latin typeface="GT America Compressed Bold" pitchFamily="2" charset="77"/>
                <a:ea typeface="+mj-ea"/>
                <a:cs typeface="+mj-cs"/>
              </a:defRPr>
            </a:lvl1pPr>
          </a:lstStyle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1600" b="0" i="0" kern="1500" spc="40" dirty="0" err="1">
                <a:latin typeface="+mn-lt"/>
              </a:rPr>
              <a:t>Nýtt</a:t>
            </a:r>
            <a:r>
              <a:rPr lang="en-GB" sz="1600" b="0" i="0" kern="1500" spc="40" dirty="0">
                <a:latin typeface="+mn-lt"/>
              </a:rPr>
              <a:t> </a:t>
            </a:r>
            <a:r>
              <a:rPr lang="en-GB" sz="1600" b="0" i="0" kern="1500" spc="40" dirty="0" err="1">
                <a:latin typeface="+mn-lt"/>
              </a:rPr>
              <a:t>akstursútboð</a:t>
            </a:r>
            <a:r>
              <a:rPr lang="en-GB" sz="1600" b="0" i="0" kern="1500" spc="40" dirty="0">
                <a:latin typeface="+mn-lt"/>
              </a:rPr>
              <a:t> </a:t>
            </a:r>
            <a:r>
              <a:rPr lang="en-GB" sz="1600" b="0" i="0" kern="1500" spc="40" dirty="0" err="1">
                <a:latin typeface="+mn-lt"/>
              </a:rPr>
              <a:t>þýðir</a:t>
            </a:r>
            <a:r>
              <a:rPr lang="en-GB" sz="1600" b="0" i="0" kern="1500" spc="40" dirty="0">
                <a:latin typeface="+mn-lt"/>
              </a:rPr>
              <a:t> </a:t>
            </a:r>
            <a:r>
              <a:rPr lang="en-GB" sz="1600" b="0" i="0" kern="1500" spc="40" dirty="0" err="1">
                <a:latin typeface="+mn-lt"/>
              </a:rPr>
              <a:t>meiri</a:t>
            </a:r>
            <a:r>
              <a:rPr lang="en-GB" sz="1600" b="0" i="0" kern="1500" spc="40" dirty="0">
                <a:latin typeface="+mn-lt"/>
              </a:rPr>
              <a:t> </a:t>
            </a:r>
            <a:r>
              <a:rPr lang="en-GB" sz="1600" b="0" i="0" kern="1500" spc="40" dirty="0" err="1">
                <a:latin typeface="+mn-lt"/>
              </a:rPr>
              <a:t>kostnaður</a:t>
            </a:r>
            <a:r>
              <a:rPr lang="en-GB" sz="1600" b="0" i="0" kern="1500" spc="40" dirty="0">
                <a:latin typeface="+mn-lt"/>
              </a:rPr>
              <a:t>. </a:t>
            </a:r>
            <a:r>
              <a:rPr lang="en-GB" sz="1600" b="0" i="0" kern="1500" spc="40" dirty="0" err="1">
                <a:latin typeface="+mn-lt"/>
              </a:rPr>
              <a:t>Launahlutinn</a:t>
            </a:r>
            <a:r>
              <a:rPr lang="en-GB" sz="1600" b="0" i="0" kern="1500" spc="40" dirty="0">
                <a:latin typeface="+mn-lt"/>
              </a:rPr>
              <a:t> </a:t>
            </a:r>
            <a:r>
              <a:rPr lang="en-GB" sz="1600" b="0" i="0" kern="1500" spc="40" dirty="0" err="1">
                <a:latin typeface="+mn-lt"/>
              </a:rPr>
              <a:t>hefur</a:t>
            </a:r>
            <a:r>
              <a:rPr lang="en-GB" sz="1600" b="0" i="0" kern="1500" spc="40" dirty="0">
                <a:latin typeface="+mn-lt"/>
              </a:rPr>
              <a:t> </a:t>
            </a:r>
            <a:r>
              <a:rPr lang="en-GB" sz="1600" b="0" i="0" kern="1500" spc="40" dirty="0" err="1">
                <a:latin typeface="+mn-lt"/>
              </a:rPr>
              <a:t>hækkað</a:t>
            </a:r>
            <a:r>
              <a:rPr lang="en-GB" sz="1600" b="0" i="0" kern="1500" spc="40" dirty="0">
                <a:latin typeface="+mn-lt"/>
              </a:rPr>
              <a:t> </a:t>
            </a:r>
            <a:r>
              <a:rPr lang="en-GB" sz="1600" b="0" i="0" kern="1500" spc="40" dirty="0" err="1">
                <a:latin typeface="+mn-lt"/>
              </a:rPr>
              <a:t>töluvert</a:t>
            </a:r>
            <a:r>
              <a:rPr lang="en-GB" sz="1600" b="0" i="0" kern="1500" spc="40" dirty="0">
                <a:latin typeface="+mn-lt"/>
              </a:rPr>
              <a:t>.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1600" b="0" i="0" kern="1500" spc="40" dirty="0">
                <a:latin typeface="+mn-lt"/>
              </a:rPr>
              <a:t>Rekstraráætlun </a:t>
            </a:r>
            <a:r>
              <a:rPr lang="en-GB" sz="1600" b="0" i="0" kern="1500" spc="40" dirty="0" err="1">
                <a:latin typeface="+mn-lt"/>
              </a:rPr>
              <a:t>sem</a:t>
            </a:r>
            <a:r>
              <a:rPr lang="en-GB" sz="1600" b="0" i="0" kern="1500" spc="40" dirty="0">
                <a:latin typeface="+mn-lt"/>
              </a:rPr>
              <a:t> </a:t>
            </a:r>
            <a:r>
              <a:rPr lang="en-GB" sz="1600" b="0" i="0" kern="1500" spc="40" dirty="0" err="1">
                <a:latin typeface="+mn-lt"/>
              </a:rPr>
              <a:t>tengir</a:t>
            </a:r>
            <a:r>
              <a:rPr lang="en-GB" sz="1600" b="0" i="0" kern="1500" spc="40" dirty="0">
                <a:latin typeface="+mn-lt"/>
              </a:rPr>
              <a:t> </a:t>
            </a:r>
            <a:r>
              <a:rPr lang="en-GB" sz="1600" b="0" i="0" kern="1500" spc="40" dirty="0" err="1">
                <a:latin typeface="+mn-lt"/>
              </a:rPr>
              <a:t>eldri</a:t>
            </a:r>
            <a:r>
              <a:rPr lang="en-GB" sz="1600" b="0" i="0" kern="1500" spc="40" dirty="0">
                <a:latin typeface="+mn-lt"/>
              </a:rPr>
              <a:t> </a:t>
            </a:r>
            <a:r>
              <a:rPr lang="en-GB" sz="1600" b="0" i="0" kern="1500" spc="40" dirty="0" err="1">
                <a:latin typeface="+mn-lt"/>
              </a:rPr>
              <a:t>áætlun</a:t>
            </a:r>
            <a:r>
              <a:rPr lang="en-GB" sz="1600" b="0" i="0" kern="1500" spc="40" dirty="0">
                <a:latin typeface="+mn-lt"/>
              </a:rPr>
              <a:t> Strætó og </a:t>
            </a:r>
            <a:r>
              <a:rPr lang="en-GB" sz="1600" b="0" i="0" kern="1500" spc="40" dirty="0" err="1">
                <a:latin typeface="+mn-lt"/>
              </a:rPr>
              <a:t>uppfærðs</a:t>
            </a:r>
            <a:r>
              <a:rPr lang="en-GB" sz="1600" b="0" i="0" kern="1500" spc="40" dirty="0">
                <a:latin typeface="+mn-lt"/>
              </a:rPr>
              <a:t> </a:t>
            </a:r>
            <a:r>
              <a:rPr lang="en-GB" sz="1600" b="0" i="0" kern="1500" spc="40" dirty="0" err="1">
                <a:latin typeface="+mn-lt"/>
              </a:rPr>
              <a:t>Samgöngusáttmála</a:t>
            </a:r>
            <a:r>
              <a:rPr lang="en-GB" sz="1600" b="0" i="0" kern="1500" spc="40" dirty="0">
                <a:latin typeface="+mn-lt"/>
              </a:rPr>
              <a:t>.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1600" b="0" i="0" kern="1500" spc="40" dirty="0" err="1">
                <a:latin typeface="+mn-lt"/>
              </a:rPr>
              <a:t>Skv</a:t>
            </a:r>
            <a:r>
              <a:rPr lang="en-GB" sz="1600" b="0" i="0" kern="1500" spc="40" dirty="0">
                <a:latin typeface="+mn-lt"/>
              </a:rPr>
              <a:t>. </a:t>
            </a:r>
            <a:r>
              <a:rPr lang="en-GB" sz="1600" b="0" i="0" kern="1500" spc="40" dirty="0" err="1">
                <a:latin typeface="+mn-lt"/>
              </a:rPr>
              <a:t>Fjárlagafrumvarpi</a:t>
            </a:r>
            <a:r>
              <a:rPr lang="en-GB" sz="1600" b="0" i="0" kern="1500" spc="40" dirty="0">
                <a:latin typeface="+mn-lt"/>
              </a:rPr>
              <a:t> er </a:t>
            </a:r>
            <a:r>
              <a:rPr lang="en-GB" sz="1600" b="0" i="0" kern="1500" spc="40" dirty="0" err="1">
                <a:latin typeface="+mn-lt"/>
              </a:rPr>
              <a:t>áætlað</a:t>
            </a:r>
            <a:r>
              <a:rPr lang="en-GB" sz="1600" b="0" i="0" kern="1500" spc="40" dirty="0">
                <a:latin typeface="+mn-lt"/>
              </a:rPr>
              <a:t> </a:t>
            </a:r>
            <a:r>
              <a:rPr lang="en-GB" sz="1600" b="0" i="0" kern="1500" spc="40" dirty="0" err="1">
                <a:latin typeface="+mn-lt"/>
              </a:rPr>
              <a:t>að</a:t>
            </a:r>
            <a:r>
              <a:rPr lang="en-GB" sz="1600" b="0" i="0" kern="1500" spc="40" dirty="0">
                <a:latin typeface="+mn-lt"/>
              </a:rPr>
              <a:t> um 2,2 </a:t>
            </a:r>
            <a:r>
              <a:rPr lang="en-GB" sz="1600" b="0" i="0" kern="1500" spc="40" dirty="0" err="1">
                <a:latin typeface="+mn-lt"/>
              </a:rPr>
              <a:t>milljarðar</a:t>
            </a:r>
            <a:r>
              <a:rPr lang="en-GB" sz="1600" b="0" i="0" kern="1500" spc="40" dirty="0">
                <a:latin typeface="+mn-lt"/>
              </a:rPr>
              <a:t> </a:t>
            </a:r>
            <a:r>
              <a:rPr lang="en-GB" sz="1600" b="0" i="0" kern="1500" spc="40" dirty="0" err="1">
                <a:latin typeface="+mn-lt"/>
              </a:rPr>
              <a:t>séu</a:t>
            </a:r>
            <a:r>
              <a:rPr lang="en-GB" sz="1600" b="0" i="0" kern="1500" spc="40" dirty="0">
                <a:latin typeface="+mn-lt"/>
              </a:rPr>
              <a:t> </a:t>
            </a:r>
            <a:r>
              <a:rPr lang="en-GB" sz="1600" b="0" i="0" kern="1500" spc="40" dirty="0" err="1">
                <a:latin typeface="+mn-lt"/>
              </a:rPr>
              <a:t>settir</a:t>
            </a:r>
            <a:r>
              <a:rPr lang="en-GB" sz="1600" b="0" i="0" kern="1500" spc="40" dirty="0">
                <a:latin typeface="+mn-lt"/>
              </a:rPr>
              <a:t> inn í </a:t>
            </a:r>
            <a:r>
              <a:rPr lang="en-GB" sz="1600" b="0" i="0" kern="1500" spc="40" dirty="0" err="1">
                <a:latin typeface="+mn-lt"/>
              </a:rPr>
              <a:t>nýtt</a:t>
            </a:r>
            <a:r>
              <a:rPr lang="en-GB" sz="1600" b="0" i="0" kern="1500" spc="40" dirty="0">
                <a:latin typeface="+mn-lt"/>
              </a:rPr>
              <a:t> </a:t>
            </a:r>
            <a:r>
              <a:rPr lang="en-GB" sz="1600" b="0" i="0" kern="1500" spc="40" dirty="0" err="1">
                <a:latin typeface="+mn-lt"/>
              </a:rPr>
              <a:t>sameiginlegt</a:t>
            </a:r>
            <a:r>
              <a:rPr lang="en-GB" sz="1600" b="0" i="0" kern="1500" spc="40" dirty="0">
                <a:latin typeface="+mn-lt"/>
              </a:rPr>
              <a:t> </a:t>
            </a:r>
            <a:r>
              <a:rPr lang="en-GB" sz="1600" b="0" i="0" kern="1500" spc="40" dirty="0" err="1">
                <a:latin typeface="+mn-lt"/>
              </a:rPr>
              <a:t>félag</a:t>
            </a:r>
            <a:r>
              <a:rPr lang="en-GB" sz="1600" b="0" i="0" kern="1500" spc="40" dirty="0">
                <a:latin typeface="+mn-lt"/>
              </a:rPr>
              <a:t>.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1600" b="0" i="0" kern="1500" spc="40" dirty="0">
                <a:latin typeface="+mn-lt"/>
              </a:rPr>
              <a:t>Gert </a:t>
            </a:r>
            <a:r>
              <a:rPr lang="en-GB" sz="1600" b="0" i="0" kern="1500" spc="40" dirty="0" err="1">
                <a:latin typeface="+mn-lt"/>
              </a:rPr>
              <a:t>ráð</a:t>
            </a:r>
            <a:r>
              <a:rPr lang="en-GB" sz="1600" b="0" i="0" kern="1500" spc="40" dirty="0">
                <a:latin typeface="+mn-lt"/>
              </a:rPr>
              <a:t> </a:t>
            </a:r>
            <a:r>
              <a:rPr lang="en-GB" sz="1600" b="0" i="0" kern="1500" spc="40" dirty="0" err="1">
                <a:latin typeface="+mn-lt"/>
              </a:rPr>
              <a:t>fyrir</a:t>
            </a:r>
            <a:r>
              <a:rPr lang="en-GB" sz="1600" b="0" i="0" kern="1500" spc="40" dirty="0">
                <a:latin typeface="+mn-lt"/>
              </a:rPr>
              <a:t> </a:t>
            </a:r>
            <a:r>
              <a:rPr lang="en-GB" sz="1600" b="0" i="0" kern="1500" spc="40" dirty="0" err="1">
                <a:latin typeface="+mn-lt"/>
              </a:rPr>
              <a:t>þjónustuaukningu</a:t>
            </a:r>
            <a:r>
              <a:rPr lang="en-GB" sz="1600" b="0" i="0" kern="1500" spc="40" dirty="0">
                <a:latin typeface="+mn-lt"/>
              </a:rPr>
              <a:t>, </a:t>
            </a:r>
            <a:r>
              <a:rPr lang="en-GB" sz="1600" b="0" i="0" kern="1500" spc="40" dirty="0" err="1">
                <a:latin typeface="+mn-lt"/>
              </a:rPr>
              <a:t>en</a:t>
            </a:r>
            <a:r>
              <a:rPr lang="en-GB" sz="1600" b="0" i="0" kern="1500" spc="40" dirty="0">
                <a:latin typeface="+mn-lt"/>
              </a:rPr>
              <a:t> </a:t>
            </a:r>
            <a:r>
              <a:rPr lang="en-GB" sz="1600" b="0" i="0" kern="1500" spc="40" dirty="0" err="1">
                <a:latin typeface="+mn-lt"/>
              </a:rPr>
              <a:t>óvissa</a:t>
            </a:r>
            <a:r>
              <a:rPr lang="en-GB" sz="1600" b="0" i="0" kern="1500" spc="40" dirty="0">
                <a:latin typeface="+mn-lt"/>
              </a:rPr>
              <a:t> um á </a:t>
            </a:r>
            <a:r>
              <a:rPr lang="en-GB" sz="1600" b="0" i="0" kern="1500" spc="40" dirty="0" err="1">
                <a:latin typeface="+mn-lt"/>
              </a:rPr>
              <a:t>hvaða</a:t>
            </a:r>
            <a:r>
              <a:rPr lang="en-GB" sz="1600" b="0" i="0" kern="1500" spc="40" dirty="0">
                <a:latin typeface="+mn-lt"/>
              </a:rPr>
              <a:t> </a:t>
            </a:r>
            <a:r>
              <a:rPr lang="en-GB" sz="1600" b="0" i="0" kern="1500" spc="40" dirty="0" err="1">
                <a:latin typeface="+mn-lt"/>
              </a:rPr>
              <a:t>tímapunkti</a:t>
            </a:r>
            <a:r>
              <a:rPr lang="en-GB" sz="1600" b="0" i="0" kern="1500" spc="40" dirty="0">
                <a:latin typeface="+mn-lt"/>
              </a:rPr>
              <a:t> hún </a:t>
            </a:r>
            <a:r>
              <a:rPr lang="en-GB" sz="1600" b="0" i="0" kern="1500" spc="40" dirty="0" err="1">
                <a:latin typeface="+mn-lt"/>
              </a:rPr>
              <a:t>raungerist</a:t>
            </a:r>
            <a:r>
              <a:rPr lang="en-GB" sz="1600" b="0" i="0" kern="1500" spc="40" dirty="0">
                <a:latin typeface="+mn-lt"/>
              </a:rPr>
              <a:t>, </a:t>
            </a:r>
            <a:r>
              <a:rPr lang="en-GB" sz="1600" b="0" i="0" kern="1500" spc="40" dirty="0" err="1">
                <a:latin typeface="+mn-lt"/>
              </a:rPr>
              <a:t>gert</a:t>
            </a:r>
            <a:r>
              <a:rPr lang="en-GB" sz="1600" b="0" i="0" kern="1500" spc="40" dirty="0">
                <a:latin typeface="+mn-lt"/>
              </a:rPr>
              <a:t> </a:t>
            </a:r>
            <a:r>
              <a:rPr lang="en-GB" sz="1600" b="0" i="0" kern="1500" spc="40" dirty="0" err="1">
                <a:latin typeface="+mn-lt"/>
              </a:rPr>
              <a:t>ráð</a:t>
            </a:r>
            <a:r>
              <a:rPr lang="en-GB" sz="1600" b="0" i="0" kern="1500" spc="40" dirty="0">
                <a:latin typeface="+mn-lt"/>
              </a:rPr>
              <a:t> </a:t>
            </a:r>
            <a:r>
              <a:rPr lang="en-GB" sz="1600" b="0" i="0" kern="1500" spc="40" dirty="0" err="1">
                <a:latin typeface="+mn-lt"/>
              </a:rPr>
              <a:t>fyrir</a:t>
            </a:r>
            <a:r>
              <a:rPr lang="en-GB" sz="1600" b="0" i="0" kern="1500" spc="40" dirty="0">
                <a:latin typeface="+mn-lt"/>
              </a:rPr>
              <a:t> </a:t>
            </a:r>
            <a:r>
              <a:rPr lang="en-GB" sz="1600" b="0" i="0" kern="1500" spc="40" dirty="0" err="1">
                <a:latin typeface="+mn-lt"/>
              </a:rPr>
              <a:t>hér</a:t>
            </a:r>
            <a:r>
              <a:rPr lang="en-GB" sz="1600" b="0" i="0" kern="1500" spc="40" dirty="0">
                <a:latin typeface="+mn-lt"/>
              </a:rPr>
              <a:t> </a:t>
            </a:r>
            <a:r>
              <a:rPr lang="en-GB" sz="1600" b="0" i="0" kern="1500" spc="40" dirty="0" err="1">
                <a:latin typeface="+mn-lt"/>
              </a:rPr>
              <a:t>snemma</a:t>
            </a:r>
            <a:r>
              <a:rPr lang="en-GB" sz="1600" b="0" i="0" kern="1500" spc="40" dirty="0">
                <a:latin typeface="+mn-lt"/>
              </a:rPr>
              <a:t> á </a:t>
            </a:r>
            <a:r>
              <a:rPr lang="en-GB" sz="1600" b="0" i="0" kern="1500" spc="40" dirty="0" err="1">
                <a:latin typeface="+mn-lt"/>
              </a:rPr>
              <a:t>árinu</a:t>
            </a:r>
            <a:r>
              <a:rPr lang="en-GB" sz="1600" b="0" i="0" kern="1500" spc="40" dirty="0">
                <a:latin typeface="+mn-lt"/>
              </a:rPr>
              <a:t> 2025.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1600" b="0" i="0" kern="1500" spc="40" dirty="0">
                <a:latin typeface="+mn-lt"/>
              </a:rPr>
              <a:t>Á </a:t>
            </a:r>
            <a:r>
              <a:rPr lang="en-GB" sz="1600" b="0" i="0" kern="1500" spc="40" dirty="0" err="1">
                <a:latin typeface="+mn-lt"/>
              </a:rPr>
              <a:t>árinu</a:t>
            </a:r>
            <a:r>
              <a:rPr lang="en-GB" sz="1600" b="0" i="0" kern="1500" spc="40" dirty="0">
                <a:latin typeface="+mn-lt"/>
              </a:rPr>
              <a:t> 2025 </a:t>
            </a:r>
            <a:r>
              <a:rPr lang="en-GB" sz="1600" b="0" i="0" kern="1500" spc="40" dirty="0" err="1">
                <a:latin typeface="+mn-lt"/>
              </a:rPr>
              <a:t>þarf</a:t>
            </a:r>
            <a:r>
              <a:rPr lang="en-GB" sz="1600" b="0" i="0" kern="1500" spc="40" dirty="0">
                <a:latin typeface="+mn-lt"/>
              </a:rPr>
              <a:t> </a:t>
            </a:r>
            <a:r>
              <a:rPr lang="en-GB" sz="1600" b="0" i="0" kern="1500" spc="40" dirty="0" err="1">
                <a:latin typeface="+mn-lt"/>
              </a:rPr>
              <a:t>að</a:t>
            </a:r>
            <a:r>
              <a:rPr lang="en-GB" sz="1600" b="0" i="0" kern="1500" spc="40" dirty="0">
                <a:latin typeface="+mn-lt"/>
              </a:rPr>
              <a:t> </a:t>
            </a:r>
            <a:r>
              <a:rPr lang="en-GB" sz="1600" b="0" i="0" kern="1500" spc="40" dirty="0" err="1">
                <a:latin typeface="+mn-lt"/>
              </a:rPr>
              <a:t>huga</a:t>
            </a:r>
            <a:r>
              <a:rPr lang="en-GB" sz="1600" b="0" i="0" kern="1500" spc="40" dirty="0">
                <a:latin typeface="+mn-lt"/>
              </a:rPr>
              <a:t> </a:t>
            </a:r>
            <a:r>
              <a:rPr lang="en-GB" sz="1600" b="0" i="0" kern="1500" spc="40" dirty="0" err="1">
                <a:latin typeface="+mn-lt"/>
              </a:rPr>
              <a:t>að</a:t>
            </a:r>
            <a:r>
              <a:rPr lang="en-GB" sz="1600" b="0" i="0" kern="1500" spc="40" dirty="0">
                <a:latin typeface="+mn-lt"/>
              </a:rPr>
              <a:t> </a:t>
            </a:r>
            <a:r>
              <a:rPr lang="en-GB" sz="1600" b="0" i="0" kern="1500" spc="40" dirty="0" err="1">
                <a:latin typeface="+mn-lt"/>
              </a:rPr>
              <a:t>því</a:t>
            </a:r>
            <a:r>
              <a:rPr lang="en-GB" sz="1600" b="0" i="0" kern="1500" spc="40" dirty="0">
                <a:latin typeface="+mn-lt"/>
              </a:rPr>
              <a:t> </a:t>
            </a:r>
            <a:r>
              <a:rPr lang="en-GB" sz="1600" b="0" i="0" kern="1500" spc="40" dirty="0" err="1">
                <a:latin typeface="+mn-lt"/>
              </a:rPr>
              <a:t>að</a:t>
            </a:r>
            <a:r>
              <a:rPr lang="en-GB" sz="1600" b="0" i="0" kern="1500" spc="40" dirty="0">
                <a:latin typeface="+mn-lt"/>
              </a:rPr>
              <a:t> Strætó </a:t>
            </a:r>
            <a:r>
              <a:rPr lang="en-GB" sz="1600" b="0" i="0" kern="1500" spc="40" dirty="0" err="1">
                <a:latin typeface="+mn-lt"/>
              </a:rPr>
              <a:t>hefur</a:t>
            </a:r>
            <a:r>
              <a:rPr lang="en-GB" sz="1600" b="0" i="0" kern="1500" spc="40" dirty="0">
                <a:latin typeface="+mn-lt"/>
              </a:rPr>
              <a:t> </a:t>
            </a:r>
            <a:r>
              <a:rPr lang="en-GB" sz="1600" b="0" i="0" kern="1500" spc="40" dirty="0" err="1">
                <a:latin typeface="+mn-lt"/>
              </a:rPr>
              <a:t>tekið</a:t>
            </a:r>
            <a:r>
              <a:rPr lang="en-GB" sz="1600" b="0" i="0" kern="1500" spc="40" dirty="0">
                <a:latin typeface="+mn-lt"/>
              </a:rPr>
              <a:t> </a:t>
            </a:r>
            <a:r>
              <a:rPr lang="en-GB" sz="1600" b="0" i="0" kern="1500" spc="40" dirty="0" err="1">
                <a:latin typeface="+mn-lt"/>
              </a:rPr>
              <a:t>að</a:t>
            </a:r>
            <a:r>
              <a:rPr lang="en-GB" sz="1600" b="0" i="0" kern="1500" spc="40" dirty="0">
                <a:latin typeface="+mn-lt"/>
              </a:rPr>
              <a:t> </a:t>
            </a:r>
            <a:r>
              <a:rPr lang="en-GB" sz="1600" b="0" i="0" kern="1500" spc="40" dirty="0" err="1">
                <a:latin typeface="+mn-lt"/>
              </a:rPr>
              <a:t>sér</a:t>
            </a:r>
            <a:r>
              <a:rPr lang="en-GB" sz="1600" b="0" i="0" kern="1500" spc="40" dirty="0">
                <a:latin typeface="+mn-lt"/>
              </a:rPr>
              <a:t> </a:t>
            </a:r>
            <a:r>
              <a:rPr lang="en-GB" sz="1600" b="0" i="0" kern="1500" spc="40" dirty="0" err="1">
                <a:latin typeface="+mn-lt"/>
              </a:rPr>
              <a:t>að</a:t>
            </a:r>
            <a:r>
              <a:rPr lang="en-GB" sz="1600" b="0" i="0" kern="1500" spc="40" dirty="0">
                <a:latin typeface="+mn-lt"/>
              </a:rPr>
              <a:t> </a:t>
            </a:r>
            <a:r>
              <a:rPr lang="en-GB" sz="1600" b="0" i="0" kern="1500" spc="40" dirty="0" err="1">
                <a:latin typeface="+mn-lt"/>
              </a:rPr>
              <a:t>byggja</a:t>
            </a:r>
            <a:r>
              <a:rPr lang="en-GB" sz="1600" b="0" i="0" kern="1500" spc="40" dirty="0">
                <a:latin typeface="+mn-lt"/>
              </a:rPr>
              <a:t> </a:t>
            </a:r>
            <a:r>
              <a:rPr lang="en-GB" sz="1600" b="0" i="0" kern="1500" spc="40" dirty="0" err="1">
                <a:latin typeface="+mn-lt"/>
              </a:rPr>
              <a:t>upp</a:t>
            </a:r>
            <a:r>
              <a:rPr lang="en-GB" sz="1600" b="0" i="0" kern="1500" spc="40" dirty="0">
                <a:latin typeface="+mn-lt"/>
              </a:rPr>
              <a:t> </a:t>
            </a:r>
            <a:r>
              <a:rPr lang="en-GB" sz="1600" b="0" i="0" kern="1500" spc="40" dirty="0" err="1">
                <a:latin typeface="+mn-lt"/>
              </a:rPr>
              <a:t>hleðsluinnviði</a:t>
            </a:r>
            <a:r>
              <a:rPr lang="en-GB" sz="1600" b="0" i="0" kern="1500" spc="40" dirty="0">
                <a:latin typeface="+mn-lt"/>
              </a:rPr>
              <a:t> vegan </a:t>
            </a:r>
            <a:r>
              <a:rPr lang="en-GB" sz="1600" b="0" i="0" kern="1500" spc="40" dirty="0" err="1">
                <a:latin typeface="+mn-lt"/>
              </a:rPr>
              <a:t>orkuskipta</a:t>
            </a:r>
            <a:r>
              <a:rPr lang="en-GB" sz="1600" b="0" i="0" kern="1500" spc="40" dirty="0">
                <a:latin typeface="+mn-lt"/>
              </a:rPr>
              <a:t> hjá </a:t>
            </a:r>
            <a:r>
              <a:rPr lang="en-GB" sz="1600" b="0" i="0" kern="1500" spc="40" dirty="0" err="1">
                <a:latin typeface="+mn-lt"/>
              </a:rPr>
              <a:t>verktökum</a:t>
            </a:r>
            <a:r>
              <a:rPr lang="en-GB" sz="1600" b="0" i="0" kern="1500" spc="40" dirty="0">
                <a:latin typeface="+mn-lt"/>
              </a:rPr>
              <a:t>.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1600" b="0" i="0" kern="1500" spc="40" dirty="0" err="1">
                <a:latin typeface="+mn-lt"/>
              </a:rPr>
              <a:t>Aðrar</a:t>
            </a:r>
            <a:r>
              <a:rPr lang="en-GB" sz="1600" b="0" i="0" kern="1500" spc="40" dirty="0">
                <a:latin typeface="+mn-lt"/>
              </a:rPr>
              <a:t> </a:t>
            </a:r>
            <a:r>
              <a:rPr lang="en-GB" sz="1600" b="0" i="0" kern="1500" spc="40" dirty="0" err="1">
                <a:latin typeface="+mn-lt"/>
              </a:rPr>
              <a:t>forsendur</a:t>
            </a:r>
            <a:r>
              <a:rPr lang="en-GB" sz="1600" b="0" i="0" kern="1500" spc="40" dirty="0">
                <a:latin typeface="+mn-lt"/>
              </a:rPr>
              <a:t> í </a:t>
            </a:r>
            <a:r>
              <a:rPr lang="en-GB" sz="1600" b="0" i="0" kern="1500" spc="40" dirty="0" err="1">
                <a:latin typeface="+mn-lt"/>
              </a:rPr>
              <a:t>fjárhagsáætlun</a:t>
            </a:r>
            <a:r>
              <a:rPr lang="en-GB" sz="1600" b="0" i="0" kern="1500" spc="40" dirty="0">
                <a:latin typeface="+mn-lt"/>
              </a:rPr>
              <a:t> </a:t>
            </a:r>
            <a:r>
              <a:rPr lang="en-GB" sz="1600" b="0" i="0" kern="1500" spc="40" dirty="0" err="1">
                <a:latin typeface="+mn-lt"/>
              </a:rPr>
              <a:t>næstu</a:t>
            </a:r>
            <a:r>
              <a:rPr lang="en-GB" sz="1600" b="0" i="0" kern="1500" spc="40" dirty="0">
                <a:latin typeface="+mn-lt"/>
              </a:rPr>
              <a:t> </a:t>
            </a:r>
            <a:r>
              <a:rPr lang="en-GB" sz="1600" b="0" i="0" kern="1500" spc="40" dirty="0" err="1">
                <a:latin typeface="+mn-lt"/>
              </a:rPr>
              <a:t>ára</a:t>
            </a:r>
            <a:r>
              <a:rPr lang="en-GB" sz="1600" b="0" i="0" kern="1500" spc="40" dirty="0">
                <a:latin typeface="+mn-lt"/>
              </a:rPr>
              <a:t> </a:t>
            </a:r>
            <a:r>
              <a:rPr lang="en-GB" sz="1600" b="0" i="0" kern="1500" spc="40" dirty="0" err="1">
                <a:latin typeface="+mn-lt"/>
              </a:rPr>
              <a:t>eru</a:t>
            </a:r>
            <a:r>
              <a:rPr lang="en-GB" sz="1600" b="0" i="0" kern="1500" spc="40" dirty="0">
                <a:latin typeface="+mn-lt"/>
              </a:rPr>
              <a:t> </a:t>
            </a:r>
            <a:r>
              <a:rPr lang="en-GB" sz="1600" b="0" i="0" kern="1500" spc="40" dirty="0" err="1">
                <a:latin typeface="+mn-lt"/>
              </a:rPr>
              <a:t>skv</a:t>
            </a:r>
            <a:r>
              <a:rPr lang="en-GB" sz="1600" b="0" i="0" kern="1500" spc="40" dirty="0">
                <a:latin typeface="+mn-lt"/>
              </a:rPr>
              <a:t>. </a:t>
            </a:r>
            <a:r>
              <a:rPr lang="en-GB" sz="1600" b="0" i="0" kern="1500" spc="40" dirty="0" err="1">
                <a:latin typeface="+mn-lt"/>
              </a:rPr>
              <a:t>Þjóðhagsspá</a:t>
            </a:r>
            <a:r>
              <a:rPr lang="en-GB" sz="1600" b="0" i="0" kern="1500" spc="40" dirty="0">
                <a:latin typeface="+mn-lt"/>
              </a:rPr>
              <a:t>, </a:t>
            </a:r>
            <a:r>
              <a:rPr lang="en-GB" sz="1600" b="0" i="0" kern="1500" spc="40" dirty="0" err="1">
                <a:latin typeface="+mn-lt"/>
              </a:rPr>
              <a:t>þróun</a:t>
            </a:r>
            <a:r>
              <a:rPr lang="en-GB" sz="1600" b="0" i="0" kern="1500" spc="40" dirty="0">
                <a:latin typeface="+mn-lt"/>
              </a:rPr>
              <a:t> </a:t>
            </a:r>
            <a:r>
              <a:rPr lang="en-GB" sz="1600" b="0" i="0" kern="1500" spc="40" dirty="0" err="1">
                <a:latin typeface="+mn-lt"/>
              </a:rPr>
              <a:t>launa</a:t>
            </a:r>
            <a:r>
              <a:rPr lang="en-GB" sz="1600" b="0" i="0" kern="1500" spc="40" dirty="0">
                <a:latin typeface="+mn-lt"/>
              </a:rPr>
              <a:t> í </a:t>
            </a:r>
            <a:r>
              <a:rPr lang="en-GB" sz="1600" b="0" i="0" kern="1500" spc="40" dirty="0" err="1">
                <a:latin typeface="+mn-lt"/>
              </a:rPr>
              <a:t>kjarasamningum</a:t>
            </a:r>
            <a:r>
              <a:rPr lang="en-GB" sz="1600" b="0" i="0" kern="1500" spc="40" dirty="0">
                <a:latin typeface="+mn-lt"/>
              </a:rPr>
              <a:t> og </a:t>
            </a:r>
            <a:r>
              <a:rPr lang="en-GB" sz="1600" b="0" i="0" kern="1500" spc="40" dirty="0" err="1">
                <a:latin typeface="+mn-lt"/>
              </a:rPr>
              <a:t>kostnað</a:t>
            </a:r>
            <a:r>
              <a:rPr lang="en-GB" sz="1600" b="0" i="0" kern="1500" spc="40" dirty="0">
                <a:latin typeface="+mn-lt"/>
              </a:rPr>
              <a:t> í </a:t>
            </a:r>
            <a:r>
              <a:rPr lang="en-GB" sz="1600" b="0" i="0" kern="1500" spc="40" dirty="0" err="1">
                <a:latin typeface="+mn-lt"/>
              </a:rPr>
              <a:t>nýju</a:t>
            </a:r>
            <a:r>
              <a:rPr lang="en-GB" sz="1600" b="0" i="0" kern="1500" spc="40" dirty="0">
                <a:latin typeface="+mn-lt"/>
              </a:rPr>
              <a:t> </a:t>
            </a:r>
            <a:r>
              <a:rPr lang="en-GB" sz="1600" b="0" i="0" kern="1500" spc="40" dirty="0" err="1">
                <a:latin typeface="+mn-lt"/>
              </a:rPr>
              <a:t>akstursútboði</a:t>
            </a:r>
            <a:r>
              <a:rPr lang="en-GB" sz="1600" b="0" i="0" kern="1500" spc="40" dirty="0">
                <a:latin typeface="+mn-lt"/>
              </a:rPr>
              <a:t>.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GB" sz="1600" b="0" i="0" kern="1500" spc="40" dirty="0">
              <a:latin typeface="+mn-lt"/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GB" sz="1600" b="0" i="0" kern="1500" spc="40" dirty="0">
              <a:latin typeface="+mn-lt"/>
            </a:endParaRPr>
          </a:p>
          <a:p>
            <a:pPr marL="742950" lvl="1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GB" sz="1400" b="0" i="0" kern="1500" spc="40" dirty="0">
              <a:latin typeface="+mn-lt"/>
            </a:endParaRPr>
          </a:p>
          <a:p>
            <a:pPr marL="742950" lvl="1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GB" sz="1400" b="0" i="0" kern="1500" spc="40" dirty="0">
              <a:latin typeface="+mn-lt"/>
            </a:endParaRPr>
          </a:p>
          <a:p>
            <a:pPr marL="742950" lvl="1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GB" sz="1400" b="0" i="0" kern="1500" spc="40" dirty="0">
              <a:latin typeface="+mn-lt"/>
            </a:endParaRPr>
          </a:p>
          <a:p>
            <a:pPr marL="742950" lvl="1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GB" sz="100" i="0" kern="1500" spc="4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56325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C977A57-3C55-C34B-80AA-80CB65E50455}"/>
              </a:ext>
            </a:extLst>
          </p:cNvPr>
          <p:cNvSpPr/>
          <p:nvPr/>
        </p:nvSpPr>
        <p:spPr>
          <a:xfrm>
            <a:off x="10545417" y="0"/>
            <a:ext cx="1646583" cy="6858000"/>
          </a:xfrm>
          <a:prstGeom prst="rect">
            <a:avLst/>
          </a:prstGeom>
          <a:solidFill>
            <a:srgbClr val="FFD2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EC3C08E-5BA8-5E4E-AD01-68BB525C2C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41269" y="282713"/>
            <a:ext cx="654878" cy="654878"/>
          </a:xfrm>
          <a:prstGeom prst="rect">
            <a:avLst/>
          </a:prstGeom>
        </p:spPr>
      </p:pic>
      <p:sp>
        <p:nvSpPr>
          <p:cNvPr id="7" name="Title Placeholder 2">
            <a:extLst>
              <a:ext uri="{FF2B5EF4-FFF2-40B4-BE49-F238E27FC236}">
                <a16:creationId xmlns:a16="http://schemas.microsoft.com/office/drawing/2014/main" id="{3C37F058-A914-154E-877F-D36ECA39AE3F}"/>
              </a:ext>
            </a:extLst>
          </p:cNvPr>
          <p:cNvSpPr txBox="1">
            <a:spLocks/>
          </p:cNvSpPr>
          <p:nvPr/>
        </p:nvSpPr>
        <p:spPr>
          <a:xfrm>
            <a:off x="838200" y="722346"/>
            <a:ext cx="10515600" cy="9959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i="1" kern="1200" baseline="0">
                <a:solidFill>
                  <a:schemeClr val="tx1"/>
                </a:solidFill>
                <a:latin typeface="GT America Compressed Bold" pitchFamily="2" charset="77"/>
                <a:ea typeface="+mj-ea"/>
                <a:cs typeface="+mj-cs"/>
              </a:defRPr>
            </a:lvl1pPr>
          </a:lstStyle>
          <a:p>
            <a:r>
              <a:rPr lang="en-GB" sz="3000" dirty="0" err="1"/>
              <a:t>Gjaldskrármál</a:t>
            </a:r>
            <a:r>
              <a:rPr lang="en-GB" sz="3000" dirty="0"/>
              <a:t> </a:t>
            </a:r>
            <a:endParaRPr lang="en-IS" sz="3000" baseline="0" dirty="0"/>
          </a:p>
        </p:txBody>
      </p:sp>
      <p:sp>
        <p:nvSpPr>
          <p:cNvPr id="8" name="Title Placeholder 2">
            <a:extLst>
              <a:ext uri="{FF2B5EF4-FFF2-40B4-BE49-F238E27FC236}">
                <a16:creationId xmlns:a16="http://schemas.microsoft.com/office/drawing/2014/main" id="{1BB48BF7-CAAF-E748-AA0C-C536AB0B2FB2}"/>
              </a:ext>
            </a:extLst>
          </p:cNvPr>
          <p:cNvSpPr txBox="1">
            <a:spLocks/>
          </p:cNvSpPr>
          <p:nvPr/>
        </p:nvSpPr>
        <p:spPr>
          <a:xfrm>
            <a:off x="414130" y="1718262"/>
            <a:ext cx="5681870" cy="482056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i="1" kern="1200" baseline="0">
                <a:solidFill>
                  <a:schemeClr val="tx1"/>
                </a:solidFill>
                <a:latin typeface="GT America Compressed Bold" pitchFamily="2" charset="77"/>
                <a:ea typeface="+mj-ea"/>
                <a:cs typeface="+mj-cs"/>
              </a:defRPr>
            </a:lvl1pPr>
          </a:lstStyle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1600" b="0" i="0" kern="1500" spc="40" dirty="0" err="1">
                <a:latin typeface="+mn-lt"/>
              </a:rPr>
              <a:t>Teljum</a:t>
            </a:r>
            <a:r>
              <a:rPr lang="en-GB" sz="1600" b="0" i="0" kern="1500" spc="40" dirty="0">
                <a:latin typeface="+mn-lt"/>
              </a:rPr>
              <a:t> </a:t>
            </a:r>
            <a:r>
              <a:rPr lang="en-GB" sz="1600" b="0" i="0" kern="1500" spc="40" dirty="0" err="1">
                <a:latin typeface="+mn-lt"/>
              </a:rPr>
              <a:t>ómögulegt</a:t>
            </a:r>
            <a:r>
              <a:rPr lang="en-GB" sz="1600" b="0" i="0" kern="1500" spc="40" dirty="0">
                <a:latin typeface="+mn-lt"/>
              </a:rPr>
              <a:t> </a:t>
            </a:r>
            <a:r>
              <a:rPr lang="en-GB" sz="1600" b="0" i="0" kern="1500" spc="40" dirty="0" err="1">
                <a:latin typeface="+mn-lt"/>
              </a:rPr>
              <a:t>að</a:t>
            </a:r>
            <a:r>
              <a:rPr lang="en-GB" sz="1600" b="0" i="0" kern="1500" spc="40" dirty="0">
                <a:latin typeface="+mn-lt"/>
              </a:rPr>
              <a:t> </a:t>
            </a:r>
            <a:r>
              <a:rPr lang="en-GB" sz="1600" b="0" i="0" kern="1500" spc="40" dirty="0" err="1">
                <a:latin typeface="+mn-lt"/>
              </a:rPr>
              <a:t>hægt</a:t>
            </a:r>
            <a:r>
              <a:rPr lang="en-GB" sz="1600" b="0" i="0" kern="1500" spc="40" dirty="0">
                <a:latin typeface="+mn-lt"/>
              </a:rPr>
              <a:t> </a:t>
            </a:r>
            <a:r>
              <a:rPr lang="en-GB" sz="1600" b="0" i="0" kern="1500" spc="40" dirty="0" err="1">
                <a:latin typeface="+mn-lt"/>
              </a:rPr>
              <a:t>sé</a:t>
            </a:r>
            <a:r>
              <a:rPr lang="en-GB" sz="1600" b="0" i="0" kern="1500" spc="40" dirty="0">
                <a:latin typeface="+mn-lt"/>
              </a:rPr>
              <a:t> </a:t>
            </a:r>
            <a:r>
              <a:rPr lang="en-GB" sz="1600" b="0" i="0" kern="1500" spc="40" dirty="0" err="1">
                <a:latin typeface="+mn-lt"/>
              </a:rPr>
              <a:t>að</a:t>
            </a:r>
            <a:r>
              <a:rPr lang="en-GB" sz="1600" b="0" i="0" kern="1500" spc="40" dirty="0">
                <a:latin typeface="+mn-lt"/>
              </a:rPr>
              <a:t> </a:t>
            </a:r>
            <a:r>
              <a:rPr lang="en-GB" sz="1600" b="0" i="0" kern="1500" spc="40" dirty="0" err="1">
                <a:latin typeface="+mn-lt"/>
              </a:rPr>
              <a:t>hækka</a:t>
            </a:r>
            <a:r>
              <a:rPr lang="en-GB" sz="1600" b="0" i="0" kern="1500" spc="40" dirty="0">
                <a:latin typeface="+mn-lt"/>
              </a:rPr>
              <a:t> </a:t>
            </a:r>
            <a:r>
              <a:rPr lang="en-GB" sz="1600" b="0" i="0" kern="1500" spc="40" dirty="0" err="1">
                <a:latin typeface="+mn-lt"/>
              </a:rPr>
              <a:t>gjaldskrá</a:t>
            </a:r>
            <a:r>
              <a:rPr lang="en-GB" sz="1600" b="0" i="0" kern="1500" spc="40" dirty="0">
                <a:latin typeface="+mn-lt"/>
              </a:rPr>
              <a:t> um </a:t>
            </a:r>
            <a:r>
              <a:rPr lang="en-GB" sz="1600" b="0" i="0" kern="1500" spc="40" dirty="0" err="1">
                <a:latin typeface="+mn-lt"/>
              </a:rPr>
              <a:t>meira</a:t>
            </a:r>
            <a:r>
              <a:rPr lang="en-GB" sz="1600" b="0" i="0" kern="1500" spc="40" dirty="0">
                <a:latin typeface="+mn-lt"/>
              </a:rPr>
              <a:t> </a:t>
            </a:r>
            <a:r>
              <a:rPr lang="en-GB" sz="1600" b="0" i="0" kern="1500" spc="40" dirty="0" err="1">
                <a:latin typeface="+mn-lt"/>
              </a:rPr>
              <a:t>en</a:t>
            </a:r>
            <a:r>
              <a:rPr lang="en-GB" sz="1600" b="0" i="0" kern="1500" spc="40" dirty="0">
                <a:latin typeface="+mn-lt"/>
              </a:rPr>
              <a:t> </a:t>
            </a:r>
            <a:r>
              <a:rPr lang="en-GB" sz="1600" b="0" i="0" kern="1500" spc="40" dirty="0" err="1">
                <a:latin typeface="+mn-lt"/>
              </a:rPr>
              <a:t>tæp</a:t>
            </a:r>
            <a:r>
              <a:rPr lang="en-GB" sz="1600" b="0" i="0" kern="1500" spc="40" dirty="0">
                <a:latin typeface="+mn-lt"/>
              </a:rPr>
              <a:t> 4%. Gert </a:t>
            </a:r>
            <a:r>
              <a:rPr lang="en-GB" sz="1600" b="0" i="0" kern="1500" spc="40" dirty="0" err="1">
                <a:latin typeface="+mn-lt"/>
              </a:rPr>
              <a:t>ráð</a:t>
            </a:r>
            <a:r>
              <a:rPr lang="en-GB" sz="1600" b="0" i="0" kern="1500" spc="40" dirty="0">
                <a:latin typeface="+mn-lt"/>
              </a:rPr>
              <a:t> </a:t>
            </a:r>
            <a:r>
              <a:rPr lang="en-GB" sz="1600" b="0" i="0" kern="1500" spc="40" dirty="0" err="1">
                <a:latin typeface="+mn-lt"/>
              </a:rPr>
              <a:t>fyrir</a:t>
            </a:r>
            <a:r>
              <a:rPr lang="en-GB" sz="1600" b="0" i="0" kern="1500" spc="40" dirty="0">
                <a:latin typeface="+mn-lt"/>
              </a:rPr>
              <a:t> </a:t>
            </a:r>
            <a:r>
              <a:rPr lang="en-GB" sz="1600" b="0" i="0" kern="1500" spc="40" dirty="0" err="1">
                <a:latin typeface="+mn-lt"/>
              </a:rPr>
              <a:t>magnaukningu</a:t>
            </a:r>
            <a:r>
              <a:rPr lang="en-GB" sz="1600" b="0" i="0" kern="1500" spc="40" dirty="0">
                <a:latin typeface="+mn-lt"/>
              </a:rPr>
              <a:t>, </a:t>
            </a:r>
            <a:r>
              <a:rPr lang="en-GB" sz="1600" b="0" i="0" kern="1500" spc="40" dirty="0" err="1">
                <a:latin typeface="+mn-lt"/>
              </a:rPr>
              <a:t>kostnaðar</a:t>
            </a:r>
            <a:r>
              <a:rPr lang="en-GB" sz="1600" b="0" i="0" kern="1500" spc="40" dirty="0">
                <a:latin typeface="+mn-lt"/>
              </a:rPr>
              <a:t> í </a:t>
            </a:r>
            <a:r>
              <a:rPr lang="en-GB" sz="1600" b="0" i="0" kern="1500" spc="40" dirty="0" err="1">
                <a:latin typeface="+mn-lt"/>
              </a:rPr>
              <a:t>gegnum</a:t>
            </a:r>
            <a:r>
              <a:rPr lang="en-GB" sz="1600" b="0" i="0" kern="1500" spc="40" dirty="0">
                <a:latin typeface="+mn-lt"/>
              </a:rPr>
              <a:t> </a:t>
            </a:r>
            <a:r>
              <a:rPr lang="en-GB" sz="1600" b="0" i="0" kern="1500" spc="40" dirty="0" err="1">
                <a:latin typeface="+mn-lt"/>
              </a:rPr>
              <a:t>gjaldskrárhækkun</a:t>
            </a:r>
            <a:r>
              <a:rPr lang="en-GB" sz="1600" b="0" i="0" kern="1500" spc="40" dirty="0">
                <a:latin typeface="+mn-lt"/>
              </a:rPr>
              <a:t>.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1600" b="0" i="0" kern="1500" spc="40" dirty="0" err="1">
                <a:latin typeface="+mn-lt"/>
              </a:rPr>
              <a:t>Sölutölur</a:t>
            </a:r>
            <a:r>
              <a:rPr lang="en-GB" sz="1600" b="0" i="0" kern="1500" spc="40" dirty="0">
                <a:latin typeface="+mn-lt"/>
              </a:rPr>
              <a:t> ytd24 </a:t>
            </a:r>
            <a:r>
              <a:rPr lang="en-GB" sz="1600" b="0" i="0" kern="1500" spc="40" dirty="0" err="1">
                <a:latin typeface="+mn-lt"/>
              </a:rPr>
              <a:t>gefa</a:t>
            </a:r>
            <a:r>
              <a:rPr lang="en-GB" sz="1600" b="0" i="0" kern="1500" spc="40" dirty="0">
                <a:latin typeface="+mn-lt"/>
              </a:rPr>
              <a:t> </a:t>
            </a:r>
            <a:r>
              <a:rPr lang="en-GB" sz="1600" b="0" i="0" kern="1500" spc="40" dirty="0" err="1">
                <a:latin typeface="+mn-lt"/>
              </a:rPr>
              <a:t>til</a:t>
            </a:r>
            <a:r>
              <a:rPr lang="en-GB" sz="1600" b="0" i="0" kern="1500" spc="40" dirty="0">
                <a:latin typeface="+mn-lt"/>
              </a:rPr>
              <a:t> </a:t>
            </a:r>
            <a:r>
              <a:rPr lang="en-GB" sz="1600" b="0" i="0" kern="1500" spc="40" dirty="0" err="1">
                <a:latin typeface="+mn-lt"/>
              </a:rPr>
              <a:t>kynna</a:t>
            </a:r>
            <a:r>
              <a:rPr lang="en-GB" sz="1600" b="0" i="0" kern="1500" spc="40" dirty="0">
                <a:latin typeface="+mn-lt"/>
              </a:rPr>
              <a:t> </a:t>
            </a:r>
            <a:r>
              <a:rPr lang="en-GB" sz="1600" b="0" i="0" kern="1500" spc="40" dirty="0" err="1">
                <a:latin typeface="+mn-lt"/>
              </a:rPr>
              <a:t>að</a:t>
            </a:r>
            <a:r>
              <a:rPr lang="en-GB" sz="1600" b="0" i="0" kern="1500" spc="40" dirty="0">
                <a:latin typeface="+mn-lt"/>
              </a:rPr>
              <a:t> </a:t>
            </a:r>
            <a:r>
              <a:rPr lang="en-GB" sz="1600" b="0" i="0" kern="1500" spc="40" dirty="0" err="1">
                <a:latin typeface="+mn-lt"/>
              </a:rPr>
              <a:t>verð</a:t>
            </a:r>
            <a:r>
              <a:rPr lang="en-GB" sz="1600" b="0" i="0" kern="1500" spc="40" dirty="0">
                <a:latin typeface="+mn-lt"/>
              </a:rPr>
              <a:t> er </a:t>
            </a:r>
            <a:r>
              <a:rPr lang="en-GB" sz="1600" b="0" i="0" kern="1500" spc="40" dirty="0" err="1">
                <a:latin typeface="+mn-lt"/>
              </a:rPr>
              <a:t>komið</a:t>
            </a:r>
            <a:r>
              <a:rPr lang="en-GB" sz="1600" b="0" i="0" kern="1500" spc="40" dirty="0">
                <a:latin typeface="+mn-lt"/>
              </a:rPr>
              <a:t> </a:t>
            </a:r>
            <a:r>
              <a:rPr lang="en-GB" sz="1600" b="0" i="0" kern="1500" spc="40" dirty="0" err="1">
                <a:latin typeface="+mn-lt"/>
              </a:rPr>
              <a:t>að</a:t>
            </a:r>
            <a:r>
              <a:rPr lang="en-GB" sz="1600" b="0" i="0" kern="1500" spc="40" dirty="0">
                <a:latin typeface="+mn-lt"/>
              </a:rPr>
              <a:t> </a:t>
            </a:r>
            <a:r>
              <a:rPr lang="en-GB" sz="1600" b="0" i="0" kern="1500" spc="40" dirty="0" err="1">
                <a:latin typeface="+mn-lt"/>
              </a:rPr>
              <a:t>ákveðnum</a:t>
            </a:r>
            <a:r>
              <a:rPr lang="en-GB" sz="1600" b="0" i="0" kern="1500" spc="40" dirty="0">
                <a:latin typeface="+mn-lt"/>
              </a:rPr>
              <a:t> </a:t>
            </a:r>
            <a:r>
              <a:rPr lang="en-GB" sz="1600" b="0" i="0" kern="1500" spc="40" dirty="0" err="1">
                <a:latin typeface="+mn-lt"/>
              </a:rPr>
              <a:t>sársaukamörkum</a:t>
            </a:r>
            <a:r>
              <a:rPr lang="en-GB" sz="1600" b="0" i="0" kern="1500" spc="40" dirty="0">
                <a:latin typeface="+mn-lt"/>
              </a:rPr>
              <a:t>.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GB" sz="1600" b="0" i="0" kern="1500" spc="40" dirty="0">
              <a:latin typeface="+mn-lt"/>
            </a:endParaRPr>
          </a:p>
          <a:p>
            <a:pPr marL="285750" lvl="1" indent="-285750"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GB" sz="1600" kern="1500" spc="40" dirty="0">
              <a:ea typeface="+mj-ea"/>
              <a:cs typeface="+mj-cs"/>
            </a:endParaRPr>
          </a:p>
          <a:p>
            <a:pPr marL="742950" lvl="1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GB" sz="1400" b="0" i="0" kern="1500" spc="40" dirty="0">
              <a:latin typeface="+mn-lt"/>
            </a:endParaRPr>
          </a:p>
          <a:p>
            <a:pPr marL="742950" lvl="1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GB" sz="1400" b="0" i="0" kern="1500" spc="40" dirty="0">
              <a:latin typeface="+mn-lt"/>
            </a:endParaRPr>
          </a:p>
          <a:p>
            <a:pPr marL="742950" lvl="1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GB" sz="100" i="0" kern="1500" spc="4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17003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69B8421-76AE-F491-B161-FE8432D432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1A6C587-E344-84E8-2F6C-A77432F4332E}"/>
              </a:ext>
            </a:extLst>
          </p:cNvPr>
          <p:cNvSpPr/>
          <p:nvPr/>
        </p:nvSpPr>
        <p:spPr>
          <a:xfrm>
            <a:off x="10545417" y="0"/>
            <a:ext cx="1646583" cy="6858000"/>
          </a:xfrm>
          <a:prstGeom prst="rect">
            <a:avLst/>
          </a:prstGeom>
          <a:solidFill>
            <a:srgbClr val="FFD2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5B9C9D8-195A-D635-DE28-851912B929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41269" y="282713"/>
            <a:ext cx="654878" cy="654878"/>
          </a:xfrm>
          <a:prstGeom prst="rect">
            <a:avLst/>
          </a:prstGeom>
        </p:spPr>
      </p:pic>
      <p:sp>
        <p:nvSpPr>
          <p:cNvPr id="7" name="Title Placeholder 2">
            <a:extLst>
              <a:ext uri="{FF2B5EF4-FFF2-40B4-BE49-F238E27FC236}">
                <a16:creationId xmlns:a16="http://schemas.microsoft.com/office/drawing/2014/main" id="{4A2566D5-458E-1E95-3732-C0DEB63B88C7}"/>
              </a:ext>
            </a:extLst>
          </p:cNvPr>
          <p:cNvSpPr txBox="1">
            <a:spLocks/>
          </p:cNvSpPr>
          <p:nvPr/>
        </p:nvSpPr>
        <p:spPr>
          <a:xfrm>
            <a:off x="838200" y="722346"/>
            <a:ext cx="10515600" cy="9959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i="1" kern="1200" baseline="0">
                <a:solidFill>
                  <a:schemeClr val="tx1"/>
                </a:solidFill>
                <a:latin typeface="GT America Compressed Bold" pitchFamily="2" charset="77"/>
                <a:ea typeface="+mj-ea"/>
                <a:cs typeface="+mj-cs"/>
              </a:defRPr>
            </a:lvl1pPr>
          </a:lstStyle>
          <a:p>
            <a:r>
              <a:rPr lang="en-GB" sz="3000" dirty="0"/>
              <a:t>Fjárhagsáætlun </a:t>
            </a:r>
            <a:r>
              <a:rPr lang="en-GB" sz="3000" dirty="0" err="1"/>
              <a:t>drög</a:t>
            </a:r>
            <a:endParaRPr lang="en-IS" sz="3000" baseline="0" dirty="0"/>
          </a:p>
        </p:txBody>
      </p:sp>
      <p:sp>
        <p:nvSpPr>
          <p:cNvPr id="8" name="Title Placeholder 2">
            <a:extLst>
              <a:ext uri="{FF2B5EF4-FFF2-40B4-BE49-F238E27FC236}">
                <a16:creationId xmlns:a16="http://schemas.microsoft.com/office/drawing/2014/main" id="{97418302-9644-8465-3C0C-FE80E7EED14B}"/>
              </a:ext>
            </a:extLst>
          </p:cNvPr>
          <p:cNvSpPr txBox="1">
            <a:spLocks/>
          </p:cNvSpPr>
          <p:nvPr/>
        </p:nvSpPr>
        <p:spPr>
          <a:xfrm>
            <a:off x="414130" y="1718262"/>
            <a:ext cx="4294603" cy="482056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i="1" kern="1200" baseline="0">
                <a:solidFill>
                  <a:schemeClr val="tx1"/>
                </a:solidFill>
                <a:latin typeface="GT America Compressed Bold" pitchFamily="2" charset="77"/>
                <a:ea typeface="+mj-ea"/>
                <a:cs typeface="+mj-cs"/>
              </a:defRPr>
            </a:lvl1pPr>
          </a:lstStyle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1600" b="0" i="0" kern="1500" spc="40" dirty="0" err="1">
                <a:latin typeface="+mn-lt"/>
              </a:rPr>
              <a:t>Tekur</a:t>
            </a:r>
            <a:r>
              <a:rPr lang="en-GB" sz="1600" b="0" i="0" kern="1500" spc="40" dirty="0">
                <a:latin typeface="+mn-lt"/>
              </a:rPr>
              <a:t> </a:t>
            </a:r>
            <a:r>
              <a:rPr lang="en-GB" sz="1600" b="0" i="0" kern="1500" spc="40" dirty="0" err="1">
                <a:latin typeface="+mn-lt"/>
              </a:rPr>
              <a:t>mið</a:t>
            </a:r>
            <a:r>
              <a:rPr lang="en-GB" sz="1600" b="0" i="0" kern="1500" spc="40" dirty="0">
                <a:latin typeface="+mn-lt"/>
              </a:rPr>
              <a:t> </a:t>
            </a:r>
            <a:r>
              <a:rPr lang="en-GB" sz="1600" b="0" i="0" kern="1500" spc="40" dirty="0" err="1">
                <a:latin typeface="+mn-lt"/>
              </a:rPr>
              <a:t>af</a:t>
            </a:r>
            <a:r>
              <a:rPr lang="en-GB" sz="1600" b="0" i="0" kern="1500" spc="40" dirty="0">
                <a:latin typeface="+mn-lt"/>
              </a:rPr>
              <a:t> </a:t>
            </a:r>
            <a:r>
              <a:rPr lang="en-GB" sz="1600" b="0" i="0" kern="1500" spc="40" dirty="0" err="1">
                <a:latin typeface="+mn-lt"/>
              </a:rPr>
              <a:t>uppfærðum</a:t>
            </a:r>
            <a:r>
              <a:rPr lang="en-GB" sz="1600" b="0" i="0" kern="1500" spc="40" dirty="0">
                <a:latin typeface="+mn-lt"/>
              </a:rPr>
              <a:t> </a:t>
            </a:r>
            <a:r>
              <a:rPr lang="en-GB" sz="1600" b="0" i="0" kern="1500" spc="40" dirty="0" err="1">
                <a:latin typeface="+mn-lt"/>
              </a:rPr>
              <a:t>Samgöngusáttmála</a:t>
            </a:r>
            <a:r>
              <a:rPr lang="en-GB" sz="1600" b="0" i="0" kern="1500" spc="40" dirty="0">
                <a:latin typeface="+mn-lt"/>
              </a:rPr>
              <a:t>.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1600" b="0" i="0" kern="1500" spc="40" dirty="0" err="1">
                <a:latin typeface="+mn-lt"/>
              </a:rPr>
              <a:t>Þjónustuaukning</a:t>
            </a:r>
            <a:r>
              <a:rPr lang="en-GB" sz="1600" b="0" i="0" kern="1500" spc="40" dirty="0">
                <a:latin typeface="+mn-lt"/>
              </a:rPr>
              <a:t> </a:t>
            </a:r>
            <a:r>
              <a:rPr lang="en-GB" sz="1600" b="0" i="0" kern="1500" spc="40" dirty="0" err="1">
                <a:latin typeface="+mn-lt"/>
              </a:rPr>
              <a:t>skiptist</a:t>
            </a:r>
            <a:r>
              <a:rPr lang="en-GB" sz="1600" b="0" i="0" kern="1500" spc="40" dirty="0">
                <a:latin typeface="+mn-lt"/>
              </a:rPr>
              <a:t> 1/3 hjá Strætó og 2/3 </a:t>
            </a:r>
            <a:r>
              <a:rPr lang="en-GB" sz="1600" b="0" i="0" kern="1500" spc="40" dirty="0" err="1">
                <a:latin typeface="+mn-lt"/>
              </a:rPr>
              <a:t>verktakar</a:t>
            </a:r>
            <a:r>
              <a:rPr lang="en-GB" sz="1600" b="0" i="0" kern="1500" spc="40" dirty="0">
                <a:latin typeface="+mn-lt"/>
              </a:rPr>
              <a:t> og </a:t>
            </a:r>
            <a:r>
              <a:rPr lang="en-GB" sz="1600" b="0" i="0" kern="1500" spc="40" dirty="0" err="1">
                <a:latin typeface="+mn-lt"/>
              </a:rPr>
              <a:t>gert</a:t>
            </a:r>
            <a:r>
              <a:rPr lang="en-GB" sz="1600" b="0" i="0" kern="1500" spc="40" dirty="0">
                <a:latin typeface="+mn-lt"/>
              </a:rPr>
              <a:t> </a:t>
            </a:r>
            <a:r>
              <a:rPr lang="en-GB" sz="1600" b="0" i="0" kern="1500" spc="40" dirty="0" err="1">
                <a:latin typeface="+mn-lt"/>
              </a:rPr>
              <a:t>ráð</a:t>
            </a:r>
            <a:r>
              <a:rPr lang="en-GB" sz="1600" b="0" i="0" kern="1500" spc="40" dirty="0">
                <a:latin typeface="+mn-lt"/>
              </a:rPr>
              <a:t> </a:t>
            </a:r>
            <a:r>
              <a:rPr lang="en-GB" sz="1600" b="0" i="0" kern="1500" spc="40" dirty="0" err="1">
                <a:latin typeface="+mn-lt"/>
              </a:rPr>
              <a:t>fyrir</a:t>
            </a:r>
            <a:r>
              <a:rPr lang="en-GB" sz="1600" b="0" i="0" kern="1500" spc="40" dirty="0">
                <a:latin typeface="+mn-lt"/>
              </a:rPr>
              <a:t> </a:t>
            </a:r>
            <a:r>
              <a:rPr lang="en-GB" sz="1600" b="0" i="0" kern="1500" spc="40" dirty="0" err="1">
                <a:latin typeface="+mn-lt"/>
              </a:rPr>
              <a:t>að</a:t>
            </a:r>
            <a:r>
              <a:rPr lang="en-GB" sz="1600" b="0" i="0" kern="1500" spc="40" dirty="0">
                <a:latin typeface="+mn-lt"/>
              </a:rPr>
              <a:t> </a:t>
            </a:r>
            <a:r>
              <a:rPr lang="en-GB" sz="1600" b="0" i="0" kern="1500" spc="40" dirty="0" err="1">
                <a:latin typeface="+mn-lt"/>
              </a:rPr>
              <a:t>byrji</a:t>
            </a:r>
            <a:r>
              <a:rPr lang="en-GB" sz="1600" b="0" i="0" kern="1500" spc="40" dirty="0">
                <a:latin typeface="+mn-lt"/>
              </a:rPr>
              <a:t> í </a:t>
            </a:r>
            <a:r>
              <a:rPr lang="en-GB" sz="1600" b="0" i="0" kern="1500" spc="40" dirty="0" err="1">
                <a:latin typeface="+mn-lt"/>
              </a:rPr>
              <a:t>byrjun</a:t>
            </a:r>
            <a:r>
              <a:rPr lang="en-GB" sz="1600" b="0" i="0" kern="1500" spc="40" dirty="0">
                <a:latin typeface="+mn-lt"/>
              </a:rPr>
              <a:t> </a:t>
            </a:r>
            <a:r>
              <a:rPr lang="en-GB" sz="1600" b="0" i="0" kern="1500" spc="40" dirty="0" err="1">
                <a:latin typeface="+mn-lt"/>
              </a:rPr>
              <a:t>árs</a:t>
            </a:r>
            <a:r>
              <a:rPr lang="en-GB" sz="1600" b="0" i="0" kern="1500" spc="40" dirty="0">
                <a:latin typeface="+mn-lt"/>
              </a:rPr>
              <a:t>.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1600" b="0" i="0" kern="1500" spc="40" dirty="0" err="1">
                <a:latin typeface="+mn-lt"/>
              </a:rPr>
              <a:t>Þetta</a:t>
            </a:r>
            <a:r>
              <a:rPr lang="en-GB" sz="1600" b="0" i="0" kern="1500" spc="40" dirty="0">
                <a:latin typeface="+mn-lt"/>
              </a:rPr>
              <a:t> er </a:t>
            </a:r>
            <a:r>
              <a:rPr lang="en-GB" sz="1600" b="0" i="0" kern="1500" spc="40" dirty="0" err="1">
                <a:latin typeface="+mn-lt"/>
              </a:rPr>
              <a:t>áætlun</a:t>
            </a:r>
            <a:r>
              <a:rPr lang="en-GB" sz="1600" b="0" i="0" kern="1500" spc="40" dirty="0">
                <a:latin typeface="+mn-lt"/>
              </a:rPr>
              <a:t> </a:t>
            </a:r>
            <a:r>
              <a:rPr lang="en-GB" sz="1600" b="0" i="0" kern="1500" spc="40" dirty="0" err="1">
                <a:latin typeface="+mn-lt"/>
              </a:rPr>
              <a:t>fyrir</a:t>
            </a:r>
            <a:r>
              <a:rPr lang="en-GB" sz="1600" b="0" i="0" kern="1500" spc="40" dirty="0">
                <a:latin typeface="+mn-lt"/>
              </a:rPr>
              <a:t> </a:t>
            </a:r>
            <a:r>
              <a:rPr lang="en-GB" sz="1600" b="0" i="0" kern="1500" spc="40" dirty="0" err="1">
                <a:latin typeface="+mn-lt"/>
              </a:rPr>
              <a:t>bæði</a:t>
            </a:r>
            <a:r>
              <a:rPr lang="en-GB" sz="1600" b="0" i="0" kern="1500" spc="40" dirty="0">
                <a:latin typeface="+mn-lt"/>
              </a:rPr>
              <a:t> PTA og PTO.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1600" b="0" i="0" kern="1500" spc="40" dirty="0" err="1">
                <a:latin typeface="+mn-lt"/>
              </a:rPr>
              <a:t>Eftir</a:t>
            </a:r>
            <a:r>
              <a:rPr lang="en-GB" sz="1600" b="0" i="0" kern="1500" spc="40" dirty="0">
                <a:latin typeface="+mn-lt"/>
              </a:rPr>
              <a:t> á </a:t>
            </a:r>
            <a:r>
              <a:rPr lang="en-GB" sz="1600" b="0" i="0" kern="1500" spc="40" dirty="0" err="1">
                <a:latin typeface="+mn-lt"/>
              </a:rPr>
              <a:t>að</a:t>
            </a:r>
            <a:r>
              <a:rPr lang="en-GB" sz="1600" b="0" i="0" kern="1500" spc="40" dirty="0">
                <a:latin typeface="+mn-lt"/>
              </a:rPr>
              <a:t> </a:t>
            </a:r>
            <a:r>
              <a:rPr lang="en-GB" sz="1600" b="0" i="0" kern="1500" spc="40" dirty="0" err="1">
                <a:latin typeface="+mn-lt"/>
              </a:rPr>
              <a:t>skipta</a:t>
            </a:r>
            <a:r>
              <a:rPr lang="en-GB" sz="1600" b="0" i="0" kern="1500" spc="40" dirty="0">
                <a:latin typeface="+mn-lt"/>
              </a:rPr>
              <a:t> </a:t>
            </a:r>
            <a:r>
              <a:rPr lang="en-GB" sz="1600" b="0" i="0" kern="1500" spc="40" dirty="0" err="1">
                <a:latin typeface="+mn-lt"/>
              </a:rPr>
              <a:t>henni</a:t>
            </a:r>
            <a:r>
              <a:rPr lang="en-GB" sz="1600" b="0" i="0" kern="1500" spc="40" dirty="0">
                <a:latin typeface="+mn-lt"/>
              </a:rPr>
              <a:t> </a:t>
            </a:r>
            <a:r>
              <a:rPr lang="en-GB" sz="1600" b="0" i="0" kern="1500" spc="40" dirty="0" err="1">
                <a:latin typeface="+mn-lt"/>
              </a:rPr>
              <a:t>upp</a:t>
            </a:r>
            <a:r>
              <a:rPr lang="en-GB" sz="1600" b="0" i="0" kern="1500" spc="40" dirty="0">
                <a:latin typeface="+mn-lt"/>
              </a:rPr>
              <a:t> </a:t>
            </a:r>
            <a:r>
              <a:rPr lang="en-GB" sz="1600" b="0" i="0" kern="1500" spc="40" dirty="0" err="1">
                <a:latin typeface="+mn-lt"/>
              </a:rPr>
              <a:t>m.v</a:t>
            </a:r>
            <a:r>
              <a:rPr lang="en-GB" sz="1600" b="0" i="0" kern="1500" spc="40" dirty="0">
                <a:latin typeface="+mn-lt"/>
              </a:rPr>
              <a:t>. </a:t>
            </a:r>
            <a:r>
              <a:rPr lang="en-GB" sz="1600" b="0" i="0" kern="1500" spc="40" dirty="0" err="1">
                <a:latin typeface="+mn-lt"/>
              </a:rPr>
              <a:t>hugmynd</a:t>
            </a:r>
            <a:r>
              <a:rPr lang="en-GB" sz="1600" b="0" i="0" kern="1500" spc="40" dirty="0">
                <a:latin typeface="+mn-lt"/>
              </a:rPr>
              <a:t> </a:t>
            </a:r>
            <a:r>
              <a:rPr lang="en-GB" sz="1600" b="0" i="0" kern="1500" spc="40" dirty="0" err="1">
                <a:latin typeface="+mn-lt"/>
              </a:rPr>
              <a:t>sem</a:t>
            </a:r>
            <a:r>
              <a:rPr lang="en-GB" sz="1600" b="0" i="0" kern="1500" spc="40" dirty="0">
                <a:latin typeface="+mn-lt"/>
              </a:rPr>
              <a:t> er </a:t>
            </a:r>
            <a:r>
              <a:rPr lang="en-GB" sz="1600" b="0" i="0" kern="1500" spc="40" dirty="0" err="1">
                <a:latin typeface="+mn-lt"/>
              </a:rPr>
              <a:t>verið</a:t>
            </a:r>
            <a:r>
              <a:rPr lang="en-GB" sz="1600" b="0" i="0" kern="1500" spc="40" dirty="0">
                <a:latin typeface="+mn-lt"/>
              </a:rPr>
              <a:t> </a:t>
            </a:r>
            <a:r>
              <a:rPr lang="en-GB" sz="1600" b="0" i="0" kern="1500" spc="40" dirty="0" err="1">
                <a:latin typeface="+mn-lt"/>
              </a:rPr>
              <a:t>að</a:t>
            </a:r>
            <a:r>
              <a:rPr lang="en-GB" sz="1600" b="0" i="0" kern="1500" spc="40" dirty="0">
                <a:latin typeface="+mn-lt"/>
              </a:rPr>
              <a:t> </a:t>
            </a:r>
            <a:r>
              <a:rPr lang="en-GB" sz="1600" b="0" i="0" kern="1500" spc="40" dirty="0" err="1">
                <a:latin typeface="+mn-lt"/>
              </a:rPr>
              <a:t>vinna</a:t>
            </a:r>
            <a:r>
              <a:rPr lang="en-GB" sz="1600" b="0" i="0" kern="1500" spc="40" dirty="0">
                <a:latin typeface="+mn-lt"/>
              </a:rPr>
              <a:t> </a:t>
            </a:r>
            <a:r>
              <a:rPr lang="en-GB" sz="1600" b="0" i="0" kern="1500" spc="40" dirty="0" err="1">
                <a:latin typeface="+mn-lt"/>
              </a:rPr>
              <a:t>með</a:t>
            </a:r>
            <a:r>
              <a:rPr lang="en-GB" sz="1600" b="0" i="0" kern="1500" spc="40" dirty="0">
                <a:latin typeface="+mn-lt"/>
              </a:rPr>
              <a:t> </a:t>
            </a:r>
            <a:r>
              <a:rPr lang="en-GB" sz="1600" b="0" i="0" kern="1500" spc="40" dirty="0" err="1">
                <a:latin typeface="+mn-lt"/>
              </a:rPr>
              <a:t>þ.e</a:t>
            </a:r>
            <a:r>
              <a:rPr lang="en-GB" sz="1600" b="0" i="0" kern="1500" spc="40" dirty="0">
                <a:latin typeface="+mn-lt"/>
              </a:rPr>
              <a:t>. </a:t>
            </a:r>
            <a:r>
              <a:rPr lang="en-GB" sz="1600" b="0" i="0" kern="1500" spc="40" dirty="0" err="1">
                <a:latin typeface="+mn-lt"/>
              </a:rPr>
              <a:t>að</a:t>
            </a:r>
            <a:r>
              <a:rPr lang="en-GB" sz="1600" b="0" i="0" kern="1500" spc="40" dirty="0">
                <a:latin typeface="+mn-lt"/>
              </a:rPr>
              <a:t> Strætó </a:t>
            </a:r>
            <a:r>
              <a:rPr lang="en-GB" sz="1600" b="0" i="0" kern="1500" spc="40" dirty="0" err="1">
                <a:latin typeface="+mn-lt"/>
              </a:rPr>
              <a:t>verði</a:t>
            </a:r>
            <a:r>
              <a:rPr lang="en-GB" sz="1600" b="0" i="0" kern="1500" spc="40" dirty="0">
                <a:latin typeface="+mn-lt"/>
              </a:rPr>
              <a:t> 2 </a:t>
            </a:r>
            <a:r>
              <a:rPr lang="en-GB" sz="1600" b="0" i="0" kern="1500" spc="40" dirty="0" err="1">
                <a:latin typeface="+mn-lt"/>
              </a:rPr>
              <a:t>fyrirtæki</a:t>
            </a:r>
            <a:r>
              <a:rPr lang="en-GB" sz="1600" b="0" i="0" kern="1500" spc="40" dirty="0">
                <a:latin typeface="+mn-lt"/>
              </a:rPr>
              <a:t>.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GB" sz="1600" b="0" i="0" kern="1500" spc="40" dirty="0">
              <a:latin typeface="+mn-lt"/>
            </a:endParaRPr>
          </a:p>
          <a:p>
            <a:pPr marL="285750" lvl="1" indent="-285750"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GB" sz="1600" kern="1500" spc="40" dirty="0">
              <a:ea typeface="+mj-ea"/>
              <a:cs typeface="+mj-cs"/>
            </a:endParaRPr>
          </a:p>
          <a:p>
            <a:pPr marL="742950" lvl="1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GB" sz="1400" b="0" i="0" kern="1500" spc="40" dirty="0">
              <a:latin typeface="+mn-lt"/>
            </a:endParaRPr>
          </a:p>
          <a:p>
            <a:pPr marL="742950" lvl="1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GB" sz="1400" b="0" i="0" kern="1500" spc="40" dirty="0">
              <a:latin typeface="+mn-lt"/>
            </a:endParaRPr>
          </a:p>
          <a:p>
            <a:pPr marL="742950" lvl="1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GB" sz="100" i="0" kern="1500" spc="40" dirty="0">
              <a:latin typeface="+mn-lt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C19C287-FB71-7B83-FCCC-372938D973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6702775"/>
              </p:ext>
            </p:extLst>
          </p:nvPr>
        </p:nvGraphicFramePr>
        <p:xfrm>
          <a:off x="4609966" y="1895834"/>
          <a:ext cx="5347799" cy="4465416"/>
        </p:xfrm>
        <a:graphic>
          <a:graphicData uri="http://schemas.openxmlformats.org/drawingml/2006/table">
            <a:tbl>
              <a:tblPr/>
              <a:tblGrid>
                <a:gridCol w="2045029">
                  <a:extLst>
                    <a:ext uri="{9D8B030D-6E8A-4147-A177-3AD203B41FA5}">
                      <a16:colId xmlns:a16="http://schemas.microsoft.com/office/drawing/2014/main" val="686104546"/>
                    </a:ext>
                  </a:extLst>
                </a:gridCol>
                <a:gridCol w="791129">
                  <a:extLst>
                    <a:ext uri="{9D8B030D-6E8A-4147-A177-3AD203B41FA5}">
                      <a16:colId xmlns:a16="http://schemas.microsoft.com/office/drawing/2014/main" val="2918408842"/>
                    </a:ext>
                  </a:extLst>
                </a:gridCol>
                <a:gridCol w="660554">
                  <a:extLst>
                    <a:ext uri="{9D8B030D-6E8A-4147-A177-3AD203B41FA5}">
                      <a16:colId xmlns:a16="http://schemas.microsoft.com/office/drawing/2014/main" val="852790756"/>
                    </a:ext>
                  </a:extLst>
                </a:gridCol>
                <a:gridCol w="660554">
                  <a:extLst>
                    <a:ext uri="{9D8B030D-6E8A-4147-A177-3AD203B41FA5}">
                      <a16:colId xmlns:a16="http://schemas.microsoft.com/office/drawing/2014/main" val="3955431273"/>
                    </a:ext>
                  </a:extLst>
                </a:gridCol>
                <a:gridCol w="722001">
                  <a:extLst>
                    <a:ext uri="{9D8B030D-6E8A-4147-A177-3AD203B41FA5}">
                      <a16:colId xmlns:a16="http://schemas.microsoft.com/office/drawing/2014/main" val="952710447"/>
                    </a:ext>
                  </a:extLst>
                </a:gridCol>
                <a:gridCol w="468532">
                  <a:extLst>
                    <a:ext uri="{9D8B030D-6E8A-4147-A177-3AD203B41FA5}">
                      <a16:colId xmlns:a16="http://schemas.microsoft.com/office/drawing/2014/main" val="505341095"/>
                    </a:ext>
                  </a:extLst>
                </a:gridCol>
              </a:tblGrid>
              <a:tr h="135042">
                <a:tc>
                  <a:txBody>
                    <a:bodyPr/>
                    <a:lstStyle/>
                    <a:p>
                      <a:pPr algn="l" fontAlgn="t"/>
                      <a:endParaRPr lang="is-IS" sz="700" b="1" i="0" u="none" strike="noStrike">
                        <a:solidFill>
                          <a:srgbClr val="000000"/>
                        </a:solidFill>
                        <a:effectLst/>
                        <a:latin typeface="DINPro"/>
                      </a:endParaRPr>
                    </a:p>
                  </a:txBody>
                  <a:tcPr marL="5771" marR="5771" marT="5771" marB="2770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s-IS" sz="700" b="1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Áætlun </a:t>
                      </a:r>
                    </a:p>
                  </a:txBody>
                  <a:tcPr marL="5771" marR="5771" marT="5771" marB="27701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s-IS" sz="700" b="1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Útkomuspá</a:t>
                      </a:r>
                    </a:p>
                  </a:txBody>
                  <a:tcPr marL="5771" marR="5771" marT="5771" marB="2770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s-IS" sz="700" b="1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Áætlun</a:t>
                      </a:r>
                    </a:p>
                  </a:txBody>
                  <a:tcPr marL="5771" marR="5771" marT="5771" marB="2770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s-IS" sz="700" b="1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Áætlun 2025/</a:t>
                      </a:r>
                    </a:p>
                  </a:txBody>
                  <a:tcPr marL="5771" marR="5771" marT="5771" marB="2770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700" b="1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%</a:t>
                      </a:r>
                    </a:p>
                  </a:txBody>
                  <a:tcPr marL="5771" marR="51939" marT="5771" marB="277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5746616"/>
                  </a:ext>
                </a:extLst>
              </a:tr>
              <a:tr h="162742">
                <a:tc>
                  <a:txBody>
                    <a:bodyPr/>
                    <a:lstStyle/>
                    <a:p>
                      <a:pPr algn="l" fontAlgn="t"/>
                      <a:r>
                        <a:rPr lang="is-IS" sz="800" b="1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Rekstur</a:t>
                      </a:r>
                    </a:p>
                  </a:txBody>
                  <a:tcPr marL="5771" marR="5771" marT="5771" marB="2770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s-IS" sz="700" b="1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2024</a:t>
                      </a:r>
                    </a:p>
                  </a:txBody>
                  <a:tcPr marL="5771" marR="5771" marT="5771" marB="27701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s-IS" sz="700" b="1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2024</a:t>
                      </a:r>
                    </a:p>
                  </a:txBody>
                  <a:tcPr marL="5771" marR="5771" marT="5771" marB="2770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s-IS" sz="700" b="1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2025</a:t>
                      </a:r>
                    </a:p>
                  </a:txBody>
                  <a:tcPr marL="5771" marR="5771" marT="5771" marB="2770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s-IS" sz="700" b="1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Útkomuspá 2024</a:t>
                      </a:r>
                    </a:p>
                  </a:txBody>
                  <a:tcPr marL="5771" marR="5771" marT="5771" marB="2770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is-IS" sz="700" b="1" i="0" u="none" strike="noStrike">
                        <a:solidFill>
                          <a:srgbClr val="000000"/>
                        </a:solidFill>
                        <a:effectLst/>
                        <a:latin typeface="DINPro"/>
                      </a:endParaRPr>
                    </a:p>
                  </a:txBody>
                  <a:tcPr marL="5771" marR="5771" marT="5771" marB="2770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6340826"/>
                  </a:ext>
                </a:extLst>
              </a:tr>
              <a:tr h="135042">
                <a:tc>
                  <a:txBody>
                    <a:bodyPr/>
                    <a:lstStyle/>
                    <a:p>
                      <a:pPr algn="l" fontAlgn="b"/>
                      <a:r>
                        <a:rPr lang="is-IS" sz="700" b="1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Rekstrartekjur   </a:t>
                      </a:r>
                    </a:p>
                  </a:txBody>
                  <a:tcPr marL="5771" marR="5771" marT="5771" marB="2770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DINPro"/>
                      </a:endParaRPr>
                    </a:p>
                  </a:txBody>
                  <a:tcPr marL="5771" marR="5771" marT="5771" marB="2770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700" b="1" i="0" u="none" strike="noStrike">
                        <a:solidFill>
                          <a:srgbClr val="000000"/>
                        </a:solidFill>
                        <a:effectLst/>
                        <a:latin typeface="DINPro"/>
                      </a:endParaRPr>
                    </a:p>
                  </a:txBody>
                  <a:tcPr marL="5771" marR="5771" marT="5771" marB="277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DINPro"/>
                      </a:endParaRPr>
                    </a:p>
                  </a:txBody>
                  <a:tcPr marL="5771" marR="5771" marT="5771" marB="277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DINPro"/>
                      </a:endParaRPr>
                    </a:p>
                  </a:txBody>
                  <a:tcPr marL="5771" marR="5771" marT="5771" marB="277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DINPro"/>
                      </a:endParaRPr>
                    </a:p>
                  </a:txBody>
                  <a:tcPr marL="5771" marR="5771" marT="5771" marB="2770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6285283"/>
                  </a:ext>
                </a:extLst>
              </a:tr>
              <a:tr h="135042">
                <a:tc>
                  <a:txBody>
                    <a:bodyPr/>
                    <a:lstStyle/>
                    <a:p>
                      <a:pPr algn="l" fontAlgn="t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Fargjöld</a:t>
                      </a:r>
                    </a:p>
                  </a:txBody>
                  <a:tcPr marL="5771" marR="5771" marT="5771" marB="2770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2,354,848,120</a:t>
                      </a:r>
                    </a:p>
                  </a:txBody>
                  <a:tcPr marL="5771" marR="5771" marT="5771" marB="2770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2,237,105,714</a:t>
                      </a:r>
                    </a:p>
                  </a:txBody>
                  <a:tcPr marL="5771" marR="5771" marT="5771" marB="277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2,463,814,007</a:t>
                      </a:r>
                    </a:p>
                  </a:txBody>
                  <a:tcPr marL="5771" marR="5771" marT="5771" marB="277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226,708,293</a:t>
                      </a:r>
                    </a:p>
                  </a:txBody>
                  <a:tcPr marL="5771" marR="51939" marT="5771" marB="2770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10.1%</a:t>
                      </a:r>
                    </a:p>
                  </a:txBody>
                  <a:tcPr marL="5771" marR="51939" marT="5771" marB="277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7203826"/>
                  </a:ext>
                </a:extLst>
              </a:tr>
              <a:tr h="135042">
                <a:tc>
                  <a:txBody>
                    <a:bodyPr/>
                    <a:lstStyle/>
                    <a:p>
                      <a:pPr algn="l" fontAlgn="t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Rekstrarframlög eignaraðila</a:t>
                      </a:r>
                    </a:p>
                  </a:txBody>
                  <a:tcPr marL="5771" marR="5771" marT="5771" marB="2770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sng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6,263,738,282</a:t>
                      </a:r>
                    </a:p>
                  </a:txBody>
                  <a:tcPr marL="5771" marR="5771" marT="5771" marB="2770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sng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6,461,655,357</a:t>
                      </a:r>
                    </a:p>
                  </a:txBody>
                  <a:tcPr marL="5771" marR="5771" marT="5771" marB="277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sng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6,690,957,281</a:t>
                      </a:r>
                    </a:p>
                  </a:txBody>
                  <a:tcPr marL="5771" marR="5771" marT="5771" marB="277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700" b="0" i="0" u="sng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229,301,924</a:t>
                      </a:r>
                    </a:p>
                  </a:txBody>
                  <a:tcPr marL="5771" marR="51939" marT="5771" marB="2770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700" b="0" i="0" u="sng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3.5%</a:t>
                      </a:r>
                    </a:p>
                  </a:txBody>
                  <a:tcPr marL="5771" marR="51939" marT="5771" marB="277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162064"/>
                  </a:ext>
                </a:extLst>
              </a:tr>
              <a:tr h="126962">
                <a:tc>
                  <a:txBody>
                    <a:bodyPr/>
                    <a:lstStyle/>
                    <a:p>
                      <a:pPr algn="l" fontAlgn="t"/>
                      <a:r>
                        <a:rPr lang="is-IS" sz="600" b="0" i="1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     - Rekstrarframlag </a:t>
                      </a:r>
                    </a:p>
                  </a:txBody>
                  <a:tcPr marL="5771" marR="5771" marT="5771" marB="2770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600" b="0" i="1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5,861,505,680</a:t>
                      </a:r>
                    </a:p>
                  </a:txBody>
                  <a:tcPr marL="5771" marR="5771" marT="5771" marB="2770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600" b="0" i="1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5,861,505,680</a:t>
                      </a:r>
                    </a:p>
                  </a:txBody>
                  <a:tcPr marL="5771" marR="5771" marT="5771" marB="277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600" b="0" i="1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6,237,040,356</a:t>
                      </a:r>
                    </a:p>
                  </a:txBody>
                  <a:tcPr marL="5771" marR="5771" marT="5771" marB="277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600" b="0" i="1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375,534,676</a:t>
                      </a:r>
                    </a:p>
                  </a:txBody>
                  <a:tcPr marL="5771" marR="51939" marT="5771" marB="2770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600" b="0" i="1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6.4%</a:t>
                      </a:r>
                    </a:p>
                  </a:txBody>
                  <a:tcPr marL="5771" marR="51939" marT="5771" marB="277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8562259"/>
                  </a:ext>
                </a:extLst>
              </a:tr>
              <a:tr h="125808">
                <a:tc>
                  <a:txBody>
                    <a:bodyPr/>
                    <a:lstStyle/>
                    <a:p>
                      <a:pPr algn="l" fontAlgn="t"/>
                      <a:r>
                        <a:rPr lang="is-IS" sz="600" b="0" i="1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     - Niðurgreiðsla aldraðra</a:t>
                      </a:r>
                    </a:p>
                  </a:txBody>
                  <a:tcPr marL="5771" marR="5771" marT="5771" marB="2770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600" b="0" i="1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62,287,455</a:t>
                      </a:r>
                    </a:p>
                  </a:txBody>
                  <a:tcPr marL="5771" marR="5771" marT="5771" marB="2770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600" b="0" i="1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59,745,944</a:t>
                      </a:r>
                    </a:p>
                  </a:txBody>
                  <a:tcPr marL="5771" marR="5771" marT="5771" marB="277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600" b="0" i="1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65,800,598</a:t>
                      </a:r>
                    </a:p>
                  </a:txBody>
                  <a:tcPr marL="5771" marR="5771" marT="5771" marB="277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600" b="0" i="1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6,054,654</a:t>
                      </a:r>
                    </a:p>
                  </a:txBody>
                  <a:tcPr marL="5771" marR="51939" marT="5771" marB="2770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600" b="0" i="1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10.1%</a:t>
                      </a:r>
                    </a:p>
                  </a:txBody>
                  <a:tcPr marL="5771" marR="51939" marT="5771" marB="277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7801155"/>
                  </a:ext>
                </a:extLst>
              </a:tr>
              <a:tr h="125808">
                <a:tc>
                  <a:txBody>
                    <a:bodyPr/>
                    <a:lstStyle/>
                    <a:p>
                      <a:pPr algn="l" fontAlgn="t"/>
                      <a:r>
                        <a:rPr lang="is-IS" sz="600" b="0" i="1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     - Niðurgreiðsla öryrkja</a:t>
                      </a:r>
                    </a:p>
                  </a:txBody>
                  <a:tcPr marL="5771" marR="5771" marT="5771" marB="2770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600" b="0" i="1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62,292,931</a:t>
                      </a:r>
                    </a:p>
                  </a:txBody>
                  <a:tcPr marL="5771" marR="5771" marT="5771" marB="2770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600" b="0" i="1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74,751,517</a:t>
                      </a:r>
                    </a:p>
                  </a:txBody>
                  <a:tcPr marL="5771" marR="5771" marT="5771" marB="277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600" b="0" i="1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82,326,836</a:t>
                      </a:r>
                    </a:p>
                  </a:txBody>
                  <a:tcPr marL="5771" marR="5771" marT="5771" marB="277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600" b="0" i="1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7,575,319</a:t>
                      </a:r>
                    </a:p>
                  </a:txBody>
                  <a:tcPr marL="5771" marR="51939" marT="5771" marB="2770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600" b="0" i="1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10.1%</a:t>
                      </a:r>
                    </a:p>
                  </a:txBody>
                  <a:tcPr marL="5771" marR="51939" marT="5771" marB="277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8677857"/>
                  </a:ext>
                </a:extLst>
              </a:tr>
              <a:tr h="125808">
                <a:tc>
                  <a:txBody>
                    <a:bodyPr/>
                    <a:lstStyle/>
                    <a:p>
                      <a:pPr algn="l" fontAlgn="t"/>
                      <a:r>
                        <a:rPr lang="is-IS" sz="600" b="0" i="1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     - Framlag nemakort</a:t>
                      </a:r>
                    </a:p>
                  </a:txBody>
                  <a:tcPr marL="5771" marR="5771" marT="5771" marB="2770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600" b="0" i="1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277,652,216</a:t>
                      </a:r>
                    </a:p>
                  </a:txBody>
                  <a:tcPr marL="5771" marR="5771" marT="5771" marB="2770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600" b="0" i="1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277,652,216</a:t>
                      </a:r>
                    </a:p>
                  </a:txBody>
                  <a:tcPr marL="5771" marR="5771" marT="5771" marB="277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600" b="0" i="1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305,789,492</a:t>
                      </a:r>
                    </a:p>
                  </a:txBody>
                  <a:tcPr marL="5771" marR="5771" marT="5771" marB="277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600" b="0" i="1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28,137,276</a:t>
                      </a:r>
                    </a:p>
                  </a:txBody>
                  <a:tcPr marL="5771" marR="51939" marT="5771" marB="2770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600" b="0" i="1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10.1%</a:t>
                      </a:r>
                    </a:p>
                  </a:txBody>
                  <a:tcPr marL="5771" marR="51939" marT="5771" marB="277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6301432"/>
                  </a:ext>
                </a:extLst>
              </a:tr>
              <a:tr h="135042">
                <a:tc>
                  <a:txBody>
                    <a:bodyPr/>
                    <a:lstStyle/>
                    <a:p>
                      <a:pPr algn="l" fontAlgn="t"/>
                      <a:r>
                        <a:rPr lang="is-IS" sz="600" b="0" i="1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     - Aukaframlag frá eigendum</a:t>
                      </a:r>
                    </a:p>
                  </a:txBody>
                  <a:tcPr marL="5771" marR="5771" marT="5771" marB="2770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600" b="0" i="1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0</a:t>
                      </a:r>
                    </a:p>
                  </a:txBody>
                  <a:tcPr marL="5771" marR="5771" marT="5771" marB="2770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600" b="0" i="1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188,000,000</a:t>
                      </a:r>
                    </a:p>
                  </a:txBody>
                  <a:tcPr marL="5771" marR="5771" marT="5771" marB="277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0</a:t>
                      </a:r>
                    </a:p>
                  </a:txBody>
                  <a:tcPr marL="5771" marR="5771" marT="5771" marB="277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600" b="0" i="1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-188,000,000</a:t>
                      </a:r>
                    </a:p>
                  </a:txBody>
                  <a:tcPr marL="5771" marR="51939" marT="5771" marB="2770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600" b="0" i="1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-100.0%</a:t>
                      </a:r>
                    </a:p>
                  </a:txBody>
                  <a:tcPr marL="5771" marR="51939" marT="5771" marB="277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4593610"/>
                  </a:ext>
                </a:extLst>
              </a:tr>
              <a:tr h="135042">
                <a:tc>
                  <a:txBody>
                    <a:bodyPr/>
                    <a:lstStyle/>
                    <a:p>
                      <a:pPr algn="l" fontAlgn="t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Pant akstursþjónusta</a:t>
                      </a:r>
                    </a:p>
                  </a:txBody>
                  <a:tcPr marL="5771" marR="5771" marT="5771" marB="2770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sng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1,801,724,727</a:t>
                      </a:r>
                    </a:p>
                  </a:txBody>
                  <a:tcPr marL="5771" marR="5771" marT="5771" marB="2770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sng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1,804,265,024</a:t>
                      </a:r>
                    </a:p>
                  </a:txBody>
                  <a:tcPr marL="5771" marR="5771" marT="5771" marB="277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sng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1,957,314,463</a:t>
                      </a:r>
                    </a:p>
                  </a:txBody>
                  <a:tcPr marL="5771" marR="5771" marT="5771" marB="277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700" b="0" i="0" u="sng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153,049,439</a:t>
                      </a:r>
                    </a:p>
                  </a:txBody>
                  <a:tcPr marL="5771" marR="51939" marT="5771" marB="2770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600" b="0" i="1" u="sng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8.5%</a:t>
                      </a:r>
                    </a:p>
                  </a:txBody>
                  <a:tcPr marL="5771" marR="51939" marT="5771" marB="277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2528365"/>
                  </a:ext>
                </a:extLst>
              </a:tr>
              <a:tr h="135042">
                <a:tc>
                  <a:txBody>
                    <a:bodyPr/>
                    <a:lstStyle/>
                    <a:p>
                      <a:pPr algn="l" fontAlgn="t"/>
                      <a:r>
                        <a:rPr lang="is-IS" sz="600" b="0" i="1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     -Endurgreitt af sveitarfélögum</a:t>
                      </a:r>
                    </a:p>
                  </a:txBody>
                  <a:tcPr marL="5771" marR="5771" marT="5771" marB="2770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600" b="0" i="1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1,661,702,477</a:t>
                      </a:r>
                    </a:p>
                  </a:txBody>
                  <a:tcPr marL="5771" marR="5771" marT="5771" marB="2770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1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1,648,053,304</a:t>
                      </a:r>
                    </a:p>
                  </a:txBody>
                  <a:tcPr marL="5771" marR="5771" marT="5771" marB="277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600" b="0" i="1" u="none" strike="noStrike">
                        <a:solidFill>
                          <a:srgbClr val="FF0000"/>
                        </a:solidFill>
                        <a:effectLst/>
                        <a:latin typeface="DINPro"/>
                      </a:endParaRPr>
                    </a:p>
                  </a:txBody>
                  <a:tcPr marL="5771" marR="5771" marT="5771" marB="277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600" b="0" i="1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-1,648,053,304</a:t>
                      </a:r>
                    </a:p>
                  </a:txBody>
                  <a:tcPr marL="5771" marR="51939" marT="5771" marB="2770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600" b="0" i="1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-100.0%</a:t>
                      </a:r>
                    </a:p>
                  </a:txBody>
                  <a:tcPr marL="5771" marR="51939" marT="5771" marB="277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996172"/>
                  </a:ext>
                </a:extLst>
              </a:tr>
              <a:tr h="135042">
                <a:tc>
                  <a:txBody>
                    <a:bodyPr/>
                    <a:lstStyle/>
                    <a:p>
                      <a:pPr algn="l" fontAlgn="t"/>
                      <a:r>
                        <a:rPr lang="is-IS" sz="600" b="0" i="1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     - Greitt af notendum</a:t>
                      </a:r>
                    </a:p>
                  </a:txBody>
                  <a:tcPr marL="5771" marR="5771" marT="5771" marB="2770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600" b="0" i="1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140,022,250</a:t>
                      </a:r>
                    </a:p>
                  </a:txBody>
                  <a:tcPr marL="5771" marR="5771" marT="5771" marB="2770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1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156,211,720</a:t>
                      </a:r>
                    </a:p>
                  </a:txBody>
                  <a:tcPr marL="5771" marR="5771" marT="5771" marB="277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600" b="0" i="1" u="none" strike="noStrike">
                        <a:solidFill>
                          <a:srgbClr val="FF0000"/>
                        </a:solidFill>
                        <a:effectLst/>
                        <a:latin typeface="DINPro"/>
                      </a:endParaRPr>
                    </a:p>
                  </a:txBody>
                  <a:tcPr marL="5771" marR="5771" marT="5771" marB="277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600" b="0" i="1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-156,211,720</a:t>
                      </a:r>
                    </a:p>
                  </a:txBody>
                  <a:tcPr marL="5771" marR="51939" marT="5771" marB="2770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600" b="0" i="1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-100.0%</a:t>
                      </a:r>
                    </a:p>
                  </a:txBody>
                  <a:tcPr marL="5771" marR="51939" marT="5771" marB="277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889773"/>
                  </a:ext>
                </a:extLst>
              </a:tr>
              <a:tr h="135042">
                <a:tc>
                  <a:txBody>
                    <a:bodyPr/>
                    <a:lstStyle/>
                    <a:p>
                      <a:pPr algn="l" fontAlgn="t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Ríkisframlag</a:t>
                      </a:r>
                    </a:p>
                  </a:txBody>
                  <a:tcPr marL="5771" marR="5771" marT="5771" marB="2770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906,000,000</a:t>
                      </a:r>
                    </a:p>
                  </a:txBody>
                  <a:tcPr marL="5771" marR="5771" marT="5771" marB="2770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906,000,000</a:t>
                      </a:r>
                    </a:p>
                  </a:txBody>
                  <a:tcPr marL="5771" marR="5771" marT="5771" marB="277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3,106,000,000</a:t>
                      </a:r>
                    </a:p>
                  </a:txBody>
                  <a:tcPr marL="5771" marR="5771" marT="5771" marB="277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600" b="0" i="1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2,200,000,000</a:t>
                      </a:r>
                    </a:p>
                  </a:txBody>
                  <a:tcPr marL="5771" marR="51939" marT="5771" marB="2770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600" b="0" i="1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242.8%</a:t>
                      </a:r>
                    </a:p>
                  </a:txBody>
                  <a:tcPr marL="5771" marR="51939" marT="5771" marB="277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2079635"/>
                  </a:ext>
                </a:extLst>
              </a:tr>
              <a:tr h="135042">
                <a:tc>
                  <a:txBody>
                    <a:bodyPr/>
                    <a:lstStyle/>
                    <a:p>
                      <a:pPr algn="l" fontAlgn="t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Aðrar tekjur</a:t>
                      </a:r>
                    </a:p>
                  </a:txBody>
                  <a:tcPr marL="5771" marR="5771" marT="5771" marB="2770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422,846,999</a:t>
                      </a:r>
                    </a:p>
                  </a:txBody>
                  <a:tcPr marL="5771" marR="5771" marT="5771" marB="2770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422,846,999</a:t>
                      </a:r>
                    </a:p>
                  </a:txBody>
                  <a:tcPr marL="5771" marR="5771" marT="5771" marB="277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439,338,032</a:t>
                      </a:r>
                    </a:p>
                  </a:txBody>
                  <a:tcPr marL="5771" marR="5771" marT="5771" marB="277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600" b="0" i="1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16,491,033</a:t>
                      </a:r>
                    </a:p>
                  </a:txBody>
                  <a:tcPr marL="5771" marR="51939" marT="5771" marB="2770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600" b="0" i="1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3.9%</a:t>
                      </a:r>
                    </a:p>
                  </a:txBody>
                  <a:tcPr marL="5771" marR="51939" marT="5771" marB="277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2123019"/>
                  </a:ext>
                </a:extLst>
              </a:tr>
              <a:tr h="135042"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1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Rekstrartekjur samtals</a:t>
                      </a:r>
                    </a:p>
                  </a:txBody>
                  <a:tcPr marL="5771" marR="5771" marT="5771" marB="2770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1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11,749,158,128</a:t>
                      </a:r>
                    </a:p>
                  </a:txBody>
                  <a:tcPr marL="5771" marR="5771" marT="5771" marB="2770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1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11,831,873,094</a:t>
                      </a:r>
                    </a:p>
                  </a:txBody>
                  <a:tcPr marL="5771" marR="5771" marT="5771" marB="277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1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14,657,423,783</a:t>
                      </a:r>
                    </a:p>
                  </a:txBody>
                  <a:tcPr marL="5771" marR="5771" marT="5771" marB="277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700" b="1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2,825,550,689</a:t>
                      </a:r>
                    </a:p>
                  </a:txBody>
                  <a:tcPr marL="5771" marR="51939" marT="5771" marB="2770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700" b="1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23.9%</a:t>
                      </a:r>
                    </a:p>
                  </a:txBody>
                  <a:tcPr marL="5771" marR="51939" marT="5771" marB="27701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8430743"/>
                  </a:ext>
                </a:extLst>
              </a:tr>
              <a:tr h="135042">
                <a:tc>
                  <a:txBody>
                    <a:bodyPr/>
                    <a:lstStyle/>
                    <a:p>
                      <a:pPr algn="l" fontAlgn="b"/>
                      <a:r>
                        <a:rPr lang="is-IS" sz="700" b="1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Rekstrargjöld</a:t>
                      </a:r>
                    </a:p>
                  </a:txBody>
                  <a:tcPr marL="5771" marR="5771" marT="5771" marB="2770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DINPro"/>
                      </a:endParaRPr>
                    </a:p>
                  </a:txBody>
                  <a:tcPr marL="5771" marR="5771" marT="5771" marB="2770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DINPro"/>
                      </a:endParaRPr>
                    </a:p>
                  </a:txBody>
                  <a:tcPr marL="5771" marR="5771" marT="5771" marB="277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is-IS" sz="700" b="0" i="0" u="none" strike="noStrike">
                        <a:solidFill>
                          <a:srgbClr val="FF0000"/>
                        </a:solidFill>
                        <a:effectLst/>
                        <a:latin typeface="DINPro"/>
                      </a:endParaRPr>
                    </a:p>
                  </a:txBody>
                  <a:tcPr marL="5771" marR="51939" marT="5771" marB="2770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is-IS" sz="700" b="0" i="0" u="none" strike="noStrike">
                        <a:solidFill>
                          <a:srgbClr val="FF0000"/>
                        </a:solidFill>
                        <a:effectLst/>
                        <a:latin typeface="DINPro"/>
                      </a:endParaRPr>
                    </a:p>
                  </a:txBody>
                  <a:tcPr marL="5771" marR="51939" marT="5771" marB="2770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is-IS" sz="700" b="0" i="0" u="none" strike="noStrike">
                        <a:solidFill>
                          <a:srgbClr val="FF0000"/>
                        </a:solidFill>
                        <a:effectLst/>
                        <a:latin typeface="DINPro"/>
                      </a:endParaRPr>
                    </a:p>
                  </a:txBody>
                  <a:tcPr marL="5771" marR="51939" marT="5771" marB="27701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9899943"/>
                  </a:ext>
                </a:extLst>
              </a:tr>
              <a:tr h="135042">
                <a:tc>
                  <a:txBody>
                    <a:bodyPr/>
                    <a:lstStyle/>
                    <a:p>
                      <a:pPr algn="l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Laun og launatengd gjöld</a:t>
                      </a:r>
                    </a:p>
                  </a:txBody>
                  <a:tcPr marL="5771" marR="5771" marT="5771" marB="2770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3,575,517,580</a:t>
                      </a:r>
                    </a:p>
                  </a:txBody>
                  <a:tcPr marL="5771" marR="5771" marT="5771" marB="2770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3,575,517,580</a:t>
                      </a:r>
                    </a:p>
                  </a:txBody>
                  <a:tcPr marL="5771" marR="5771" marT="5771" marB="277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3,807,926,223</a:t>
                      </a:r>
                    </a:p>
                  </a:txBody>
                  <a:tcPr marL="5771" marR="5771" marT="5771" marB="277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232,408,643</a:t>
                      </a:r>
                    </a:p>
                  </a:txBody>
                  <a:tcPr marL="5771" marR="51939" marT="5771" marB="2770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6.5%</a:t>
                      </a:r>
                    </a:p>
                  </a:txBody>
                  <a:tcPr marL="5771" marR="51939" marT="5771" marB="277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4947376"/>
                  </a:ext>
                </a:extLst>
              </a:tr>
              <a:tr h="135042">
                <a:tc>
                  <a:txBody>
                    <a:bodyPr/>
                    <a:lstStyle/>
                    <a:p>
                      <a:pPr algn="l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Rekstur vagna og aðkeyptur akstur </a:t>
                      </a:r>
                    </a:p>
                  </a:txBody>
                  <a:tcPr marL="5771" marR="5771" marT="5771" marB="2770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sng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5,103,947,226</a:t>
                      </a:r>
                    </a:p>
                  </a:txBody>
                  <a:tcPr marL="5771" marR="5771" marT="5771" marB="2770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sng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5,207,058,443</a:t>
                      </a:r>
                    </a:p>
                  </a:txBody>
                  <a:tcPr marL="5771" marR="5771" marT="5771" marB="277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sng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7,365,497,449</a:t>
                      </a:r>
                    </a:p>
                  </a:txBody>
                  <a:tcPr marL="5771" marR="5771" marT="5771" marB="277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700" b="0" i="0" u="sng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2,158,439,006</a:t>
                      </a:r>
                    </a:p>
                  </a:txBody>
                  <a:tcPr marL="5771" marR="51939" marT="5771" marB="2770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700" b="0" i="0" u="sng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41.5%</a:t>
                      </a:r>
                    </a:p>
                  </a:txBody>
                  <a:tcPr marL="5771" marR="51939" marT="5771" marB="277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511836"/>
                  </a:ext>
                </a:extLst>
              </a:tr>
              <a:tr h="125808">
                <a:tc>
                  <a:txBody>
                    <a:bodyPr/>
                    <a:lstStyle/>
                    <a:p>
                      <a:pPr algn="l" fontAlgn="t"/>
                      <a:r>
                        <a:rPr lang="is-IS" sz="600" b="0" i="1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     - Rekstur vagna Strætó</a:t>
                      </a:r>
                    </a:p>
                  </a:txBody>
                  <a:tcPr marL="5771" marR="5771" marT="5771" marB="2770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600" b="0" i="1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953,989,998</a:t>
                      </a:r>
                    </a:p>
                  </a:txBody>
                  <a:tcPr marL="5771" marR="5771" marT="5771" marB="2770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600" b="0" i="1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953,989,998</a:t>
                      </a:r>
                    </a:p>
                  </a:txBody>
                  <a:tcPr marL="5771" marR="5771" marT="5771" marB="277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600" b="0" i="1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842,497,949</a:t>
                      </a:r>
                    </a:p>
                  </a:txBody>
                  <a:tcPr marL="5771" marR="5771" marT="5771" marB="277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600" b="0" i="1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-111,492,049</a:t>
                      </a:r>
                    </a:p>
                  </a:txBody>
                  <a:tcPr marL="5771" marR="51939" marT="5771" marB="2770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600" b="0" i="1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-11.7%</a:t>
                      </a:r>
                    </a:p>
                  </a:txBody>
                  <a:tcPr marL="5771" marR="51939" marT="5771" marB="277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2212075"/>
                  </a:ext>
                </a:extLst>
              </a:tr>
              <a:tr h="125808">
                <a:tc>
                  <a:txBody>
                    <a:bodyPr/>
                    <a:lstStyle/>
                    <a:p>
                      <a:pPr algn="l" fontAlgn="t"/>
                      <a:r>
                        <a:rPr lang="is-IS" sz="600" b="0" i="1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     - Aðkeyptur akstur Strætó- verktakar</a:t>
                      </a:r>
                    </a:p>
                  </a:txBody>
                  <a:tcPr marL="5771" marR="5771" marT="5771" marB="2770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600" b="0" i="1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4,031,921,124</a:t>
                      </a:r>
                    </a:p>
                  </a:txBody>
                  <a:tcPr marL="5771" marR="5771" marT="5771" marB="2770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600" b="0" i="1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4,253,068,445</a:t>
                      </a:r>
                    </a:p>
                  </a:txBody>
                  <a:tcPr marL="5771" marR="5771" marT="5771" marB="277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600" b="0" i="1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4,822,999,500</a:t>
                      </a:r>
                    </a:p>
                  </a:txBody>
                  <a:tcPr marL="5771" marR="5771" marT="5771" marB="277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600" b="0" i="1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569,931,055</a:t>
                      </a:r>
                    </a:p>
                  </a:txBody>
                  <a:tcPr marL="5771" marR="51939" marT="5771" marB="2770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600" b="0" i="1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13.4%</a:t>
                      </a:r>
                    </a:p>
                  </a:txBody>
                  <a:tcPr marL="5771" marR="51939" marT="5771" marB="277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8342181"/>
                  </a:ext>
                </a:extLst>
              </a:tr>
              <a:tr h="144275">
                <a:tc>
                  <a:txBody>
                    <a:bodyPr/>
                    <a:lstStyle/>
                    <a:p>
                      <a:pPr algn="l" fontAlgn="t"/>
                      <a:r>
                        <a:rPr lang="is-IS" sz="600" b="0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     - Kostn vegna þjónustuaukningar</a:t>
                      </a:r>
                    </a:p>
                  </a:txBody>
                  <a:tcPr marL="5771" marR="5771" marT="5771" marB="2770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600" b="0" i="1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118,036,104</a:t>
                      </a:r>
                    </a:p>
                  </a:txBody>
                  <a:tcPr marL="5771" marR="5771" marT="5771" marB="2770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600" b="0" i="1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0</a:t>
                      </a:r>
                    </a:p>
                  </a:txBody>
                  <a:tcPr marL="5771" marR="5771" marT="5771" marB="277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600" b="0" i="1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1,700,000,000</a:t>
                      </a:r>
                    </a:p>
                  </a:txBody>
                  <a:tcPr marL="5771" marR="5771" marT="5771" marB="277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600" b="0" i="1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1,700,000,000</a:t>
                      </a:r>
                    </a:p>
                  </a:txBody>
                  <a:tcPr marL="5771" marR="51939" marT="5771" marB="2770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600" b="0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100.0%</a:t>
                      </a:r>
                    </a:p>
                  </a:txBody>
                  <a:tcPr marL="5771" marR="51939" marT="5771" marB="277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4473169"/>
                  </a:ext>
                </a:extLst>
              </a:tr>
              <a:tr h="135042">
                <a:tc>
                  <a:txBody>
                    <a:bodyPr/>
                    <a:lstStyle/>
                    <a:p>
                      <a:pPr algn="l" fontAlgn="t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Pant akstursþjónusta</a:t>
                      </a:r>
                    </a:p>
                  </a:txBody>
                  <a:tcPr marL="5771" marR="5771" marT="5771" marB="2770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1,801,724,727</a:t>
                      </a:r>
                    </a:p>
                  </a:txBody>
                  <a:tcPr marL="5771" marR="5771" marT="5771" marB="2770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1,804,265,024</a:t>
                      </a:r>
                    </a:p>
                  </a:txBody>
                  <a:tcPr marL="5771" marR="5771" marT="5771" marB="277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1,957,314,463</a:t>
                      </a:r>
                    </a:p>
                  </a:txBody>
                  <a:tcPr marL="5771" marR="5771" marT="5771" marB="277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153,049,439</a:t>
                      </a:r>
                    </a:p>
                  </a:txBody>
                  <a:tcPr marL="5771" marR="51939" marT="5771" marB="2770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8.5%</a:t>
                      </a:r>
                    </a:p>
                  </a:txBody>
                  <a:tcPr marL="5771" marR="51939" marT="5771" marB="277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0791589"/>
                  </a:ext>
                </a:extLst>
              </a:tr>
              <a:tr h="135042">
                <a:tc>
                  <a:txBody>
                    <a:bodyPr/>
                    <a:lstStyle/>
                    <a:p>
                      <a:pPr algn="l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Annar rekstarkostnaður </a:t>
                      </a:r>
                    </a:p>
                  </a:txBody>
                  <a:tcPr marL="5771" marR="5771" marT="5771" marB="2770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778,294,332</a:t>
                      </a:r>
                    </a:p>
                  </a:txBody>
                  <a:tcPr marL="5771" marR="5771" marT="5771" marB="2770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778,294,332</a:t>
                      </a:r>
                    </a:p>
                  </a:txBody>
                  <a:tcPr marL="5771" marR="5771" marT="5771" marB="277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776,559,107</a:t>
                      </a:r>
                    </a:p>
                  </a:txBody>
                  <a:tcPr marL="5771" marR="5771" marT="5771" marB="277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-1,735,225</a:t>
                      </a:r>
                    </a:p>
                  </a:txBody>
                  <a:tcPr marL="5771" marR="51939" marT="5771" marB="2770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-0.2%</a:t>
                      </a:r>
                    </a:p>
                  </a:txBody>
                  <a:tcPr marL="5771" marR="51939" marT="5771" marB="277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0033540"/>
                  </a:ext>
                </a:extLst>
              </a:tr>
              <a:tr h="135042"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1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  Samtals rekstrarkostnaður</a:t>
                      </a:r>
                    </a:p>
                  </a:txBody>
                  <a:tcPr marL="5771" marR="5771" marT="5771" marB="2770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1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11,259,483,865</a:t>
                      </a:r>
                    </a:p>
                  </a:txBody>
                  <a:tcPr marL="5771" marR="5771" marT="5771" marB="2770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1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11,365,135,379</a:t>
                      </a:r>
                    </a:p>
                  </a:txBody>
                  <a:tcPr marL="5771" marR="5771" marT="5771" marB="277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1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13,907,297,242</a:t>
                      </a:r>
                    </a:p>
                  </a:txBody>
                  <a:tcPr marL="5771" marR="5771" marT="5771" marB="277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700" b="1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2,542,161,863</a:t>
                      </a:r>
                    </a:p>
                  </a:txBody>
                  <a:tcPr marL="5771" marR="51939" marT="5771" marB="2770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700" b="1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22.4%</a:t>
                      </a:r>
                    </a:p>
                  </a:txBody>
                  <a:tcPr marL="5771" marR="51939" marT="5771" marB="27701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9049264"/>
                  </a:ext>
                </a:extLst>
              </a:tr>
              <a:tr h="135042">
                <a:tc>
                  <a:txBody>
                    <a:bodyPr/>
                    <a:lstStyle/>
                    <a:p>
                      <a:pPr algn="r" fontAlgn="b"/>
                      <a:endParaRPr lang="is-IS" sz="700" b="1" i="0" u="none" strike="noStrike">
                        <a:solidFill>
                          <a:srgbClr val="000000"/>
                        </a:solidFill>
                        <a:effectLst/>
                        <a:latin typeface="DINPro"/>
                      </a:endParaRPr>
                    </a:p>
                  </a:txBody>
                  <a:tcPr marL="5771" marR="5771" marT="5771" marB="2770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DINPro"/>
                      </a:endParaRPr>
                    </a:p>
                  </a:txBody>
                  <a:tcPr marL="5771" marR="5771" marT="5771" marB="2770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DINPro"/>
                      </a:endParaRPr>
                    </a:p>
                  </a:txBody>
                  <a:tcPr marL="5771" marR="5771" marT="5771" marB="277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DINPro"/>
                      </a:endParaRPr>
                    </a:p>
                  </a:txBody>
                  <a:tcPr marL="5771" marR="51939" marT="5771" marB="2770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is-IS" sz="700" b="0" i="0" u="none" strike="noStrike">
                        <a:solidFill>
                          <a:srgbClr val="FF0000"/>
                        </a:solidFill>
                        <a:effectLst/>
                        <a:latin typeface="DINPro"/>
                      </a:endParaRPr>
                    </a:p>
                  </a:txBody>
                  <a:tcPr marL="5771" marR="51939" marT="5771" marB="2770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is-IS" sz="700" b="0" i="0" u="none" strike="noStrike">
                        <a:solidFill>
                          <a:srgbClr val="FF0000"/>
                        </a:solidFill>
                        <a:effectLst/>
                        <a:latin typeface="DINPro"/>
                      </a:endParaRPr>
                    </a:p>
                  </a:txBody>
                  <a:tcPr marL="5771" marR="51939" marT="5771" marB="27701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1018024"/>
                  </a:ext>
                </a:extLst>
              </a:tr>
              <a:tr h="135042"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1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  Rekstrarafgangur án afskrifta og fjármagnsliða</a:t>
                      </a:r>
                    </a:p>
                  </a:txBody>
                  <a:tcPr marL="5771" marR="5771" marT="5771" marB="2770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1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489,674,263</a:t>
                      </a:r>
                    </a:p>
                  </a:txBody>
                  <a:tcPr marL="5771" marR="5771" marT="5771" marB="2770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1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466,737,715</a:t>
                      </a:r>
                    </a:p>
                  </a:txBody>
                  <a:tcPr marL="5771" marR="5771" marT="5771" marB="277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1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750,126,541</a:t>
                      </a:r>
                    </a:p>
                  </a:txBody>
                  <a:tcPr marL="5771" marR="5771" marT="5771" marB="277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700" b="1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283,388,826</a:t>
                      </a:r>
                    </a:p>
                  </a:txBody>
                  <a:tcPr marL="5771" marR="51939" marT="5771" marB="2770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700" b="1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60.7%</a:t>
                      </a:r>
                    </a:p>
                  </a:txBody>
                  <a:tcPr marL="5771" marR="51939" marT="5771" marB="27701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0373306"/>
                  </a:ext>
                </a:extLst>
              </a:tr>
              <a:tr h="135042">
                <a:tc>
                  <a:txBody>
                    <a:bodyPr/>
                    <a:lstStyle/>
                    <a:p>
                      <a:pPr algn="l" fontAlgn="b"/>
                      <a:endParaRPr lang="is-IS" sz="700" b="1" i="0" u="none" strike="noStrike">
                        <a:solidFill>
                          <a:srgbClr val="000000"/>
                        </a:solidFill>
                        <a:effectLst/>
                        <a:latin typeface="DINPro"/>
                      </a:endParaRPr>
                    </a:p>
                  </a:txBody>
                  <a:tcPr marL="5771" marR="5771" marT="5771" marB="2770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DINPro"/>
                      </a:endParaRPr>
                    </a:p>
                  </a:txBody>
                  <a:tcPr marL="5771" marR="5771" marT="5771" marB="2770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DINPro"/>
                      </a:endParaRPr>
                    </a:p>
                  </a:txBody>
                  <a:tcPr marL="5771" marR="5771" marT="5771" marB="277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is-IS" sz="700" b="1" i="0" u="none" strike="noStrike">
                        <a:solidFill>
                          <a:srgbClr val="000000"/>
                        </a:solidFill>
                        <a:effectLst/>
                        <a:latin typeface="DINPro"/>
                      </a:endParaRPr>
                    </a:p>
                  </a:txBody>
                  <a:tcPr marL="5771" marR="51939" marT="5771" marB="2770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DINPro"/>
                      </a:endParaRPr>
                    </a:p>
                  </a:txBody>
                  <a:tcPr marL="5771" marR="51939" marT="5771" marB="2770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DINPro"/>
                      </a:endParaRPr>
                    </a:p>
                  </a:txBody>
                  <a:tcPr marL="5771" marR="51939" marT="5771" marB="27701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9364892"/>
                  </a:ext>
                </a:extLst>
              </a:tr>
              <a:tr h="135042">
                <a:tc>
                  <a:txBody>
                    <a:bodyPr/>
                    <a:lstStyle/>
                    <a:p>
                      <a:pPr algn="l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Afskriftir</a:t>
                      </a:r>
                    </a:p>
                  </a:txBody>
                  <a:tcPr marL="5771" marR="5771" marT="5771" marB="2770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-284,295,996</a:t>
                      </a:r>
                    </a:p>
                  </a:txBody>
                  <a:tcPr marL="5771" marR="5771" marT="5771" marB="2770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-228,005,184</a:t>
                      </a:r>
                    </a:p>
                  </a:txBody>
                  <a:tcPr marL="5771" marR="5771" marT="5771" marB="277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-228,005,184</a:t>
                      </a:r>
                    </a:p>
                  </a:txBody>
                  <a:tcPr marL="5771" marR="5771" marT="5771" marB="277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0</a:t>
                      </a:r>
                    </a:p>
                  </a:txBody>
                  <a:tcPr marL="5771" marR="51939" marT="5771" marB="2770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0.0%</a:t>
                      </a:r>
                    </a:p>
                  </a:txBody>
                  <a:tcPr marL="5771" marR="51939" marT="5771" marB="277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0294459"/>
                  </a:ext>
                </a:extLst>
              </a:tr>
              <a:tr h="135042">
                <a:tc>
                  <a:txBody>
                    <a:bodyPr/>
                    <a:lstStyle/>
                    <a:p>
                      <a:pPr algn="l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Vaxtatekjur</a:t>
                      </a:r>
                    </a:p>
                  </a:txBody>
                  <a:tcPr marL="5771" marR="5771" marT="5771" marB="2770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0</a:t>
                      </a:r>
                    </a:p>
                  </a:txBody>
                  <a:tcPr marL="5771" marR="5771" marT="5771" marB="2770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0</a:t>
                      </a:r>
                    </a:p>
                  </a:txBody>
                  <a:tcPr marL="5771" marR="5771" marT="5771" marB="277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0</a:t>
                      </a:r>
                    </a:p>
                  </a:txBody>
                  <a:tcPr marL="5771" marR="5771" marT="5771" marB="277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0</a:t>
                      </a:r>
                    </a:p>
                  </a:txBody>
                  <a:tcPr marL="5771" marR="51939" marT="5771" marB="2770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0.0%</a:t>
                      </a:r>
                    </a:p>
                  </a:txBody>
                  <a:tcPr marL="5771" marR="51939" marT="5771" marB="277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0837553"/>
                  </a:ext>
                </a:extLst>
              </a:tr>
              <a:tr h="138504">
                <a:tc>
                  <a:txBody>
                    <a:bodyPr/>
                    <a:lstStyle/>
                    <a:p>
                      <a:pPr algn="l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Vaxtagjöld og verðbætur</a:t>
                      </a:r>
                    </a:p>
                  </a:txBody>
                  <a:tcPr marL="5771" marR="5771" marT="5771" marB="2770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-195,104,449</a:t>
                      </a:r>
                    </a:p>
                  </a:txBody>
                  <a:tcPr marL="5771" marR="5771" marT="5771" marB="2770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-160,104,449</a:t>
                      </a:r>
                    </a:p>
                  </a:txBody>
                  <a:tcPr marL="5771" marR="5771" marT="5771" marB="277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-155,000,000</a:t>
                      </a:r>
                    </a:p>
                  </a:txBody>
                  <a:tcPr marL="5771" marR="5771" marT="5771" marB="277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5,104,449</a:t>
                      </a:r>
                    </a:p>
                  </a:txBody>
                  <a:tcPr marL="5771" marR="51939" marT="5771" marB="2770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-3.2%</a:t>
                      </a:r>
                    </a:p>
                  </a:txBody>
                  <a:tcPr marL="5771" marR="51939" marT="5771" marB="277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8707107"/>
                  </a:ext>
                </a:extLst>
              </a:tr>
              <a:tr h="178901"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1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  Rekstrarafkoma (-tap)</a:t>
                      </a:r>
                    </a:p>
                  </a:txBody>
                  <a:tcPr marL="5771" marR="5771" marT="5771" marB="2770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1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10,273,818</a:t>
                      </a:r>
                    </a:p>
                  </a:txBody>
                  <a:tcPr marL="5771" marR="5771" marT="5771" marB="2770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1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78,628,082</a:t>
                      </a:r>
                    </a:p>
                  </a:txBody>
                  <a:tcPr marL="5771" marR="5771" marT="5771" marB="277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1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367,121,357</a:t>
                      </a:r>
                    </a:p>
                  </a:txBody>
                  <a:tcPr marL="5771" marR="5771" marT="5771" marB="2770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700" b="1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288,493,275</a:t>
                      </a:r>
                    </a:p>
                  </a:txBody>
                  <a:tcPr marL="5771" marR="51939" marT="5771" marB="2770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-366.9%</a:t>
                      </a:r>
                    </a:p>
                  </a:txBody>
                  <a:tcPr marL="5771" marR="51939" marT="5771" marB="27701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10783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6829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9B3D9A-CA17-4039-14E6-24599018DA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03D0479-52A8-0DC4-DEFA-70547309B790}"/>
              </a:ext>
            </a:extLst>
          </p:cNvPr>
          <p:cNvSpPr/>
          <p:nvPr/>
        </p:nvSpPr>
        <p:spPr>
          <a:xfrm>
            <a:off x="10545417" y="0"/>
            <a:ext cx="1646583" cy="6858000"/>
          </a:xfrm>
          <a:prstGeom prst="rect">
            <a:avLst/>
          </a:prstGeom>
          <a:solidFill>
            <a:srgbClr val="FFD2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FF8DE91-73CF-7264-935A-D40899D4DF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41269" y="282713"/>
            <a:ext cx="654878" cy="654878"/>
          </a:xfrm>
          <a:prstGeom prst="rect">
            <a:avLst/>
          </a:prstGeom>
        </p:spPr>
      </p:pic>
      <p:sp>
        <p:nvSpPr>
          <p:cNvPr id="7" name="Title Placeholder 2">
            <a:extLst>
              <a:ext uri="{FF2B5EF4-FFF2-40B4-BE49-F238E27FC236}">
                <a16:creationId xmlns:a16="http://schemas.microsoft.com/office/drawing/2014/main" id="{9B9DB729-904F-BF83-99AA-9F499E520AC7}"/>
              </a:ext>
            </a:extLst>
          </p:cNvPr>
          <p:cNvSpPr txBox="1">
            <a:spLocks/>
          </p:cNvSpPr>
          <p:nvPr/>
        </p:nvSpPr>
        <p:spPr>
          <a:xfrm>
            <a:off x="838200" y="722346"/>
            <a:ext cx="10515600" cy="9959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i="1" kern="1200" baseline="0">
                <a:solidFill>
                  <a:schemeClr val="tx1"/>
                </a:solidFill>
                <a:latin typeface="GT America Compressed Bold" pitchFamily="2" charset="77"/>
                <a:ea typeface="+mj-ea"/>
                <a:cs typeface="+mj-cs"/>
              </a:defRPr>
            </a:lvl1pPr>
          </a:lstStyle>
          <a:p>
            <a:r>
              <a:rPr lang="en-GB" sz="3000" dirty="0" err="1"/>
              <a:t>Sjóðsstreymi</a:t>
            </a:r>
            <a:r>
              <a:rPr lang="en-GB" sz="3000" dirty="0"/>
              <a:t> </a:t>
            </a:r>
            <a:r>
              <a:rPr lang="en-GB" sz="3000" dirty="0" err="1"/>
              <a:t>drög</a:t>
            </a:r>
            <a:endParaRPr lang="en-IS" sz="3000" baseline="0" dirty="0"/>
          </a:p>
        </p:txBody>
      </p:sp>
      <p:sp>
        <p:nvSpPr>
          <p:cNvPr id="8" name="Title Placeholder 2">
            <a:extLst>
              <a:ext uri="{FF2B5EF4-FFF2-40B4-BE49-F238E27FC236}">
                <a16:creationId xmlns:a16="http://schemas.microsoft.com/office/drawing/2014/main" id="{67CB69B0-5311-359C-6271-472662C2DF08}"/>
              </a:ext>
            </a:extLst>
          </p:cNvPr>
          <p:cNvSpPr txBox="1">
            <a:spLocks/>
          </p:cNvSpPr>
          <p:nvPr/>
        </p:nvSpPr>
        <p:spPr>
          <a:xfrm>
            <a:off x="414130" y="1718262"/>
            <a:ext cx="4294603" cy="482056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i="1" kern="1200" baseline="0">
                <a:solidFill>
                  <a:schemeClr val="tx1"/>
                </a:solidFill>
                <a:latin typeface="GT America Compressed Bold" pitchFamily="2" charset="77"/>
                <a:ea typeface="+mj-ea"/>
                <a:cs typeface="+mj-cs"/>
              </a:defRPr>
            </a:lvl1pPr>
          </a:lstStyle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1600" b="0" i="0" kern="1500" spc="40" dirty="0" err="1">
                <a:latin typeface="+mn-lt"/>
              </a:rPr>
              <a:t>Fjárfest</a:t>
            </a:r>
            <a:r>
              <a:rPr lang="en-GB" sz="1600" b="0" i="0" kern="1500" spc="40" dirty="0">
                <a:latin typeface="+mn-lt"/>
              </a:rPr>
              <a:t> </a:t>
            </a:r>
            <a:r>
              <a:rPr lang="en-GB" sz="1600" b="0" i="0" kern="1500" spc="40" dirty="0" err="1">
                <a:latin typeface="+mn-lt"/>
              </a:rPr>
              <a:t>fyrir</a:t>
            </a:r>
            <a:r>
              <a:rPr lang="en-GB" sz="1600" b="0" i="0" kern="1500" spc="40" dirty="0">
                <a:latin typeface="+mn-lt"/>
              </a:rPr>
              <a:t> um 450 m.kr. </a:t>
            </a:r>
            <a:r>
              <a:rPr lang="en-GB" sz="1600" b="0" i="0" kern="1500" spc="40" dirty="0" err="1">
                <a:latin typeface="+mn-lt"/>
              </a:rPr>
              <a:t>sem</a:t>
            </a:r>
            <a:r>
              <a:rPr lang="en-GB" sz="1600" b="0" i="0" kern="1500" spc="40" dirty="0">
                <a:latin typeface="+mn-lt"/>
              </a:rPr>
              <a:t> </a:t>
            </a:r>
            <a:r>
              <a:rPr lang="en-GB" sz="1600" b="0" i="0" kern="1500" spc="40" dirty="0" err="1">
                <a:latin typeface="+mn-lt"/>
              </a:rPr>
              <a:t>nægir</a:t>
            </a:r>
            <a:r>
              <a:rPr lang="en-GB" sz="1600" b="0" i="0" kern="1500" spc="40" dirty="0">
                <a:latin typeface="+mn-lt"/>
              </a:rPr>
              <a:t> </a:t>
            </a:r>
            <a:r>
              <a:rPr lang="en-GB" sz="1600" b="0" i="0" kern="1500" spc="40" dirty="0" err="1">
                <a:latin typeface="+mn-lt"/>
              </a:rPr>
              <a:t>fyrir</a:t>
            </a:r>
            <a:r>
              <a:rPr lang="en-GB" sz="1600" b="0" i="0" kern="1500" spc="40" dirty="0">
                <a:latin typeface="+mn-lt"/>
              </a:rPr>
              <a:t> um 8 </a:t>
            </a:r>
            <a:r>
              <a:rPr lang="en-GB" sz="1600" b="0" i="0" kern="1500" spc="40" dirty="0" err="1">
                <a:latin typeface="+mn-lt"/>
              </a:rPr>
              <a:t>vögnum</a:t>
            </a:r>
            <a:r>
              <a:rPr lang="en-GB" sz="1600" b="0" i="0" kern="1500" spc="40" dirty="0">
                <a:latin typeface="+mn-lt"/>
              </a:rPr>
              <a:t> </a:t>
            </a:r>
            <a:r>
              <a:rPr lang="en-GB" sz="1600" b="0" i="0" kern="1500" spc="40" dirty="0" err="1">
                <a:latin typeface="+mn-lt"/>
              </a:rPr>
              <a:t>m.v</a:t>
            </a:r>
            <a:r>
              <a:rPr lang="en-GB" sz="1600" b="0" i="0" kern="1500" spc="40" dirty="0">
                <a:latin typeface="+mn-lt"/>
              </a:rPr>
              <a:t>. 30 m.kr. </a:t>
            </a:r>
            <a:r>
              <a:rPr lang="en-GB" sz="1600" b="0" i="0" kern="1500" spc="40" dirty="0" err="1">
                <a:latin typeface="+mn-lt"/>
              </a:rPr>
              <a:t>orkuskiptaframlag</a:t>
            </a:r>
            <a:r>
              <a:rPr lang="en-GB" sz="1600" b="0" i="0" kern="1500" spc="40" dirty="0">
                <a:latin typeface="+mn-lt"/>
              </a:rPr>
              <a:t>.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1600" b="0" i="0" kern="1500" spc="40" dirty="0" err="1">
                <a:latin typeface="+mn-lt"/>
              </a:rPr>
              <a:t>Orkuskiptaframlag</a:t>
            </a:r>
            <a:r>
              <a:rPr lang="en-GB" sz="1600" b="0" i="0" kern="1500" spc="40" dirty="0">
                <a:latin typeface="+mn-lt"/>
              </a:rPr>
              <a:t> á </a:t>
            </a:r>
            <a:r>
              <a:rPr lang="en-GB" sz="1600" b="0" i="0" kern="1500" spc="40" dirty="0" err="1">
                <a:latin typeface="+mn-lt"/>
              </a:rPr>
              <a:t>einnig</a:t>
            </a:r>
            <a:r>
              <a:rPr lang="en-GB" sz="1600" b="0" i="0" kern="1500" spc="40" dirty="0">
                <a:latin typeface="+mn-lt"/>
              </a:rPr>
              <a:t> </a:t>
            </a:r>
            <a:r>
              <a:rPr lang="en-GB" sz="1600" b="0" i="0" kern="1500" spc="40" dirty="0" err="1">
                <a:latin typeface="+mn-lt"/>
              </a:rPr>
              <a:t>að</a:t>
            </a:r>
            <a:r>
              <a:rPr lang="en-GB" sz="1600" b="0" i="0" kern="1500" spc="40" dirty="0">
                <a:latin typeface="+mn-lt"/>
              </a:rPr>
              <a:t> </a:t>
            </a:r>
            <a:r>
              <a:rPr lang="en-GB" sz="1600" b="0" i="0" kern="1500" spc="40" dirty="0" err="1">
                <a:latin typeface="+mn-lt"/>
              </a:rPr>
              <a:t>ná</a:t>
            </a:r>
            <a:r>
              <a:rPr lang="en-GB" sz="1600" b="0" i="0" kern="1500" spc="40" dirty="0">
                <a:latin typeface="+mn-lt"/>
              </a:rPr>
              <a:t> </a:t>
            </a:r>
            <a:r>
              <a:rPr lang="en-GB" sz="1600" b="0" i="0" kern="1500" spc="40" dirty="0" err="1">
                <a:latin typeface="+mn-lt"/>
              </a:rPr>
              <a:t>yfir</a:t>
            </a:r>
            <a:r>
              <a:rPr lang="en-GB" sz="1600" b="0" i="0" kern="1500" spc="40" dirty="0">
                <a:latin typeface="+mn-lt"/>
              </a:rPr>
              <a:t> </a:t>
            </a:r>
            <a:r>
              <a:rPr lang="en-GB" sz="1600" b="0" i="0" kern="1500" spc="40" dirty="0" err="1">
                <a:latin typeface="+mn-lt"/>
              </a:rPr>
              <a:t>þó</a:t>
            </a:r>
            <a:r>
              <a:rPr lang="en-GB" sz="1600" b="0" i="0" kern="1500" spc="40" dirty="0">
                <a:latin typeface="+mn-lt"/>
              </a:rPr>
              <a:t> </a:t>
            </a:r>
            <a:r>
              <a:rPr lang="en-GB" sz="1600" b="0" i="0" kern="1500" spc="40" dirty="0" err="1">
                <a:latin typeface="+mn-lt"/>
              </a:rPr>
              <a:t>vagnar</a:t>
            </a:r>
            <a:r>
              <a:rPr lang="en-GB" sz="1600" b="0" i="0" kern="1500" spc="40" dirty="0">
                <a:latin typeface="+mn-lt"/>
              </a:rPr>
              <a:t> </a:t>
            </a:r>
            <a:r>
              <a:rPr lang="en-GB" sz="1600" b="0" i="0" kern="1500" spc="40" dirty="0" err="1">
                <a:latin typeface="+mn-lt"/>
              </a:rPr>
              <a:t>séu</a:t>
            </a:r>
            <a:r>
              <a:rPr lang="en-GB" sz="1600" b="0" i="0" kern="1500" spc="40" dirty="0">
                <a:latin typeface="+mn-lt"/>
              </a:rPr>
              <a:t> </a:t>
            </a:r>
            <a:r>
              <a:rPr lang="en-GB" sz="1600" b="0" i="0" kern="1500" spc="40" dirty="0" err="1">
                <a:latin typeface="+mn-lt"/>
              </a:rPr>
              <a:t>keyptir</a:t>
            </a:r>
            <a:r>
              <a:rPr lang="en-GB" sz="1600" b="0" i="0" kern="1500" spc="40" dirty="0">
                <a:latin typeface="+mn-lt"/>
              </a:rPr>
              <a:t> á </a:t>
            </a:r>
            <a:r>
              <a:rPr lang="en-GB" sz="1600" b="0" i="0" kern="1500" spc="40" dirty="0" err="1">
                <a:latin typeface="+mn-lt"/>
              </a:rPr>
              <a:t>rekstrarleigu</a:t>
            </a:r>
            <a:r>
              <a:rPr lang="en-GB" sz="1600" b="0" i="0" kern="1500" spc="40" dirty="0">
                <a:latin typeface="+mn-lt"/>
              </a:rPr>
              <a:t>, </a:t>
            </a:r>
            <a:r>
              <a:rPr lang="en-GB" sz="1600" b="0" i="0" kern="1500" spc="40" dirty="0" err="1">
                <a:latin typeface="+mn-lt"/>
              </a:rPr>
              <a:t>erum</a:t>
            </a:r>
            <a:r>
              <a:rPr lang="en-GB" sz="1600" b="0" i="0" kern="1500" spc="40" dirty="0">
                <a:latin typeface="+mn-lt"/>
              </a:rPr>
              <a:t> </a:t>
            </a:r>
            <a:r>
              <a:rPr lang="en-GB" sz="1600" b="0" i="0" kern="1500" spc="40" dirty="0" err="1">
                <a:latin typeface="+mn-lt"/>
              </a:rPr>
              <a:t>að</a:t>
            </a:r>
            <a:r>
              <a:rPr lang="en-GB" sz="1600" b="0" i="0" kern="1500" spc="40" dirty="0">
                <a:latin typeface="+mn-lt"/>
              </a:rPr>
              <a:t> </a:t>
            </a:r>
            <a:r>
              <a:rPr lang="en-GB" sz="1600" b="0" i="0" kern="1500" spc="40" dirty="0" err="1">
                <a:latin typeface="+mn-lt"/>
              </a:rPr>
              <a:t>bíða</a:t>
            </a:r>
            <a:r>
              <a:rPr lang="en-GB" sz="1600" b="0" i="0" kern="1500" spc="40" dirty="0">
                <a:latin typeface="+mn-lt"/>
              </a:rPr>
              <a:t> </a:t>
            </a:r>
            <a:r>
              <a:rPr lang="en-GB" sz="1600" b="0" i="0" kern="1500" spc="40" dirty="0" err="1">
                <a:latin typeface="+mn-lt"/>
              </a:rPr>
              <a:t>eftir</a:t>
            </a:r>
            <a:r>
              <a:rPr lang="en-GB" sz="1600" b="0" i="0" kern="1500" spc="40" dirty="0">
                <a:latin typeface="+mn-lt"/>
              </a:rPr>
              <a:t> </a:t>
            </a:r>
            <a:r>
              <a:rPr lang="en-GB" sz="1600" b="0" i="0" kern="1500" spc="40" dirty="0" err="1">
                <a:latin typeface="+mn-lt"/>
              </a:rPr>
              <a:t>hugmynd</a:t>
            </a:r>
            <a:r>
              <a:rPr lang="en-GB" sz="1600" b="0" i="0" kern="1500" spc="40" dirty="0">
                <a:latin typeface="+mn-lt"/>
              </a:rPr>
              <a:t> </a:t>
            </a:r>
            <a:r>
              <a:rPr lang="en-GB" sz="1600" b="0" i="0" kern="1500" spc="40" dirty="0" err="1">
                <a:latin typeface="+mn-lt"/>
              </a:rPr>
              <a:t>að</a:t>
            </a:r>
            <a:r>
              <a:rPr lang="en-GB" sz="1600" b="0" i="0" kern="1500" spc="40" dirty="0">
                <a:latin typeface="+mn-lt"/>
              </a:rPr>
              <a:t> </a:t>
            </a:r>
            <a:r>
              <a:rPr lang="en-GB" sz="1600" b="0" i="0" kern="1500" spc="40" dirty="0" err="1">
                <a:latin typeface="+mn-lt"/>
              </a:rPr>
              <a:t>tölum</a:t>
            </a:r>
            <a:r>
              <a:rPr lang="en-GB" sz="1600" b="0" i="0" kern="1500" spc="40" dirty="0">
                <a:latin typeface="+mn-lt"/>
              </a:rPr>
              <a:t> í </a:t>
            </a:r>
            <a:r>
              <a:rPr lang="en-GB" sz="1600" b="0" i="0" kern="1500" spc="40" dirty="0" err="1">
                <a:latin typeface="+mn-lt"/>
              </a:rPr>
              <a:t>það</a:t>
            </a:r>
            <a:r>
              <a:rPr lang="en-GB" sz="1600" b="0" i="0" kern="1500" spc="40" dirty="0">
                <a:latin typeface="+mn-lt"/>
              </a:rPr>
              <a:t>.</a:t>
            </a:r>
          </a:p>
          <a:p>
            <a:pPr marL="285750" lvl="1" indent="-285750"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GB" sz="1600" kern="1500" spc="40" dirty="0">
              <a:ea typeface="+mj-ea"/>
              <a:cs typeface="+mj-cs"/>
            </a:endParaRPr>
          </a:p>
          <a:p>
            <a:pPr marL="742950" lvl="1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GB" sz="1400" b="0" i="0" kern="1500" spc="40" dirty="0">
              <a:latin typeface="+mn-lt"/>
            </a:endParaRPr>
          </a:p>
          <a:p>
            <a:pPr marL="742950" lvl="1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GB" sz="1400" b="0" i="0" kern="1500" spc="40" dirty="0">
              <a:latin typeface="+mn-lt"/>
            </a:endParaRPr>
          </a:p>
          <a:p>
            <a:pPr marL="742950" lvl="1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GB" sz="100" i="0" kern="1500" spc="40" dirty="0">
              <a:latin typeface="+mn-lt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8DC9FFD-87F4-0776-1364-A0B6421E13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9246024"/>
              </p:ext>
            </p:extLst>
          </p:nvPr>
        </p:nvGraphicFramePr>
        <p:xfrm>
          <a:off x="4887273" y="1695801"/>
          <a:ext cx="4819944" cy="4453809"/>
        </p:xfrm>
        <a:graphic>
          <a:graphicData uri="http://schemas.openxmlformats.org/drawingml/2006/table">
            <a:tbl>
              <a:tblPr/>
              <a:tblGrid>
                <a:gridCol w="2371012">
                  <a:extLst>
                    <a:ext uri="{9D8B030D-6E8A-4147-A177-3AD203B41FA5}">
                      <a16:colId xmlns:a16="http://schemas.microsoft.com/office/drawing/2014/main" val="1647314384"/>
                    </a:ext>
                  </a:extLst>
                </a:gridCol>
                <a:gridCol w="917236">
                  <a:extLst>
                    <a:ext uri="{9D8B030D-6E8A-4147-A177-3AD203B41FA5}">
                      <a16:colId xmlns:a16="http://schemas.microsoft.com/office/drawing/2014/main" val="2525657960"/>
                    </a:ext>
                  </a:extLst>
                </a:gridCol>
                <a:gridCol w="765848">
                  <a:extLst>
                    <a:ext uri="{9D8B030D-6E8A-4147-A177-3AD203B41FA5}">
                      <a16:colId xmlns:a16="http://schemas.microsoft.com/office/drawing/2014/main" val="706264819"/>
                    </a:ext>
                  </a:extLst>
                </a:gridCol>
                <a:gridCol w="765848">
                  <a:extLst>
                    <a:ext uri="{9D8B030D-6E8A-4147-A177-3AD203B41FA5}">
                      <a16:colId xmlns:a16="http://schemas.microsoft.com/office/drawing/2014/main" val="848446908"/>
                    </a:ext>
                  </a:extLst>
                </a:gridCol>
              </a:tblGrid>
              <a:tr h="194137">
                <a:tc>
                  <a:txBody>
                    <a:bodyPr/>
                    <a:lstStyle/>
                    <a:p>
                      <a:pPr algn="l" fontAlgn="t"/>
                      <a:r>
                        <a:rPr lang="is-IS" sz="1000" b="1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Sjóðstreymi</a:t>
                      </a:r>
                    </a:p>
                  </a:txBody>
                  <a:tcPr marL="6694" marR="6694" marT="6694" marB="3213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s-IS" sz="800" b="1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Áætlun </a:t>
                      </a:r>
                    </a:p>
                  </a:txBody>
                  <a:tcPr marL="6694" marR="6694" marT="6694" marB="3213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s-IS" sz="800" b="1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Útkomuspá</a:t>
                      </a:r>
                    </a:p>
                  </a:txBody>
                  <a:tcPr marL="6694" marR="6694" marT="6694" marB="32133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s-IS" sz="800" b="1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Áætlun</a:t>
                      </a:r>
                    </a:p>
                  </a:txBody>
                  <a:tcPr marL="6694" marR="6694" marT="6694" marB="3213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7438356"/>
                  </a:ext>
                </a:extLst>
              </a:tr>
              <a:tr h="156648">
                <a:tc>
                  <a:txBody>
                    <a:bodyPr/>
                    <a:lstStyle/>
                    <a:p>
                      <a:pPr algn="r" fontAlgn="t"/>
                      <a:endParaRPr lang="is-IS" sz="800" b="1" i="0" u="none" strike="noStrike">
                        <a:solidFill>
                          <a:srgbClr val="FFFFFF"/>
                        </a:solidFill>
                        <a:effectLst/>
                        <a:latin typeface="DINPro"/>
                      </a:endParaRPr>
                    </a:p>
                  </a:txBody>
                  <a:tcPr marL="6694" marR="6694" marT="6694" marB="3213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s-IS" sz="800" b="1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2024</a:t>
                      </a:r>
                    </a:p>
                  </a:txBody>
                  <a:tcPr marL="6694" marR="6694" marT="6694" marB="3213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s-IS" sz="800" b="1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2024</a:t>
                      </a:r>
                    </a:p>
                  </a:txBody>
                  <a:tcPr marL="6694" marR="6694" marT="6694" marB="32133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s-IS" sz="800" b="1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2025</a:t>
                      </a:r>
                    </a:p>
                  </a:txBody>
                  <a:tcPr marL="6694" marR="6694" marT="6694" marB="3213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775920"/>
                  </a:ext>
                </a:extLst>
              </a:tr>
              <a:tr h="156648">
                <a:tc>
                  <a:txBody>
                    <a:bodyPr/>
                    <a:lstStyle/>
                    <a:p>
                      <a:pPr algn="r" fontAlgn="t"/>
                      <a:endParaRPr lang="is-IS" sz="800" b="1" i="0" u="none" strike="noStrike">
                        <a:solidFill>
                          <a:srgbClr val="FFFFFF"/>
                        </a:solidFill>
                        <a:effectLst/>
                        <a:latin typeface="DINPro"/>
                      </a:endParaRPr>
                    </a:p>
                  </a:txBody>
                  <a:tcPr marL="6694" marR="6694" marT="6694" marB="3213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is-IS" sz="800" b="1" i="0" u="none" strike="noStrike">
                        <a:solidFill>
                          <a:srgbClr val="000000"/>
                        </a:solidFill>
                        <a:effectLst/>
                        <a:latin typeface="DINPro"/>
                      </a:endParaRPr>
                    </a:p>
                  </a:txBody>
                  <a:tcPr marL="6694" marR="6694" marT="6694" marB="32133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is-IS" sz="800" b="1" i="0" u="none" strike="noStrike">
                        <a:solidFill>
                          <a:srgbClr val="000000"/>
                        </a:solidFill>
                        <a:effectLst/>
                        <a:latin typeface="DINPro"/>
                      </a:endParaRPr>
                    </a:p>
                  </a:txBody>
                  <a:tcPr marL="6694" marR="6694" marT="6694" marB="32133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is-IS" sz="800" b="1" i="0" u="none" strike="noStrike">
                        <a:solidFill>
                          <a:srgbClr val="000000"/>
                        </a:solidFill>
                        <a:effectLst/>
                        <a:latin typeface="DINPro"/>
                      </a:endParaRPr>
                    </a:p>
                  </a:txBody>
                  <a:tcPr marL="6694" marR="6694" marT="6694" marB="3213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170386"/>
                  </a:ext>
                </a:extLst>
              </a:tr>
              <a:tr h="156648"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Rekstrarafkoma (-tap)</a:t>
                      </a:r>
                    </a:p>
                  </a:txBody>
                  <a:tcPr marL="6694" marR="6694" marT="6694" marB="3213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10,273,818</a:t>
                      </a:r>
                    </a:p>
                  </a:txBody>
                  <a:tcPr marL="6694" marR="6694" marT="6694" marB="3213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78,628,082</a:t>
                      </a:r>
                    </a:p>
                  </a:txBody>
                  <a:tcPr marL="6694" marR="6694" marT="6694" marB="32133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367,121,357</a:t>
                      </a:r>
                    </a:p>
                  </a:txBody>
                  <a:tcPr marL="6694" marR="6694" marT="6694" marB="3213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8179947"/>
                  </a:ext>
                </a:extLst>
              </a:tr>
              <a:tr h="156648"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Afskriftir</a:t>
                      </a:r>
                    </a:p>
                  </a:txBody>
                  <a:tcPr marL="6694" marR="6694" marT="6694" marB="3213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284,295,996</a:t>
                      </a:r>
                    </a:p>
                  </a:txBody>
                  <a:tcPr marL="6694" marR="6694" marT="6694" marB="3213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228,005,184</a:t>
                      </a:r>
                    </a:p>
                  </a:txBody>
                  <a:tcPr marL="6694" marR="6694" marT="6694" marB="32133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228,005,184</a:t>
                      </a:r>
                    </a:p>
                  </a:txBody>
                  <a:tcPr marL="6694" marR="6694" marT="6694" marB="3213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5309988"/>
                  </a:ext>
                </a:extLst>
              </a:tr>
              <a:tr h="156648"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Verbætur og gengismunur</a:t>
                      </a:r>
                    </a:p>
                  </a:txBody>
                  <a:tcPr marL="6694" marR="6694" marT="6694" marB="3213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116,137,422</a:t>
                      </a:r>
                    </a:p>
                  </a:txBody>
                  <a:tcPr marL="6694" marR="6694" marT="6694" marB="3213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116,137,422</a:t>
                      </a:r>
                    </a:p>
                  </a:txBody>
                  <a:tcPr marL="6694" marR="6694" marT="6694" marB="32133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75,000,000</a:t>
                      </a:r>
                    </a:p>
                  </a:txBody>
                  <a:tcPr marL="6694" marR="6694" marT="6694" marB="3213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240614"/>
                  </a:ext>
                </a:extLst>
              </a:tr>
              <a:tr h="156648"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Breyting lífeyrisskuldbindinga</a:t>
                      </a:r>
                    </a:p>
                  </a:txBody>
                  <a:tcPr marL="6694" marR="6694" marT="6694" marB="3213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0</a:t>
                      </a:r>
                    </a:p>
                  </a:txBody>
                  <a:tcPr marL="6694" marR="6694" marT="6694" marB="3213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-5,102,682</a:t>
                      </a:r>
                    </a:p>
                  </a:txBody>
                  <a:tcPr marL="6694" marR="6694" marT="6694" marB="32133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-12,000,000</a:t>
                      </a:r>
                    </a:p>
                  </a:txBody>
                  <a:tcPr marL="6694" marR="6694" marT="6694" marB="3213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1190806"/>
                  </a:ext>
                </a:extLst>
              </a:tr>
              <a:tr h="156648"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Veltufé frá rekstri</a:t>
                      </a:r>
                    </a:p>
                  </a:txBody>
                  <a:tcPr marL="6694" marR="6694" marT="6694" marB="3213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1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410,707,236</a:t>
                      </a:r>
                    </a:p>
                  </a:txBody>
                  <a:tcPr marL="6694" marR="6694" marT="6694" marB="32133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1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417,668,006</a:t>
                      </a:r>
                    </a:p>
                  </a:txBody>
                  <a:tcPr marL="6694" marR="6694" marT="6694" marB="32133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1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658,126,541</a:t>
                      </a:r>
                    </a:p>
                  </a:txBody>
                  <a:tcPr marL="6694" marR="6694" marT="6694" marB="3213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2810791"/>
                  </a:ext>
                </a:extLst>
              </a:tr>
              <a:tr h="156648">
                <a:tc>
                  <a:txBody>
                    <a:bodyPr/>
                    <a:lstStyle/>
                    <a:p>
                      <a:pPr algn="r" fontAlgn="b"/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DINPro"/>
                      </a:endParaRPr>
                    </a:p>
                  </a:txBody>
                  <a:tcPr marL="6694" marR="6694" marT="6694" marB="3213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800" b="1" i="0" u="none" strike="noStrike">
                        <a:solidFill>
                          <a:srgbClr val="000000"/>
                        </a:solidFill>
                        <a:effectLst/>
                        <a:latin typeface="DINPro"/>
                      </a:endParaRPr>
                    </a:p>
                  </a:txBody>
                  <a:tcPr marL="6694" marR="6694" marT="6694" marB="32133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800" b="1" i="0" u="none" strike="noStrike">
                        <a:solidFill>
                          <a:srgbClr val="000000"/>
                        </a:solidFill>
                        <a:effectLst/>
                        <a:latin typeface="DINPro"/>
                      </a:endParaRPr>
                    </a:p>
                  </a:txBody>
                  <a:tcPr marL="6694" marR="6694" marT="6694" marB="32133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800" b="1" i="0" u="none" strike="noStrike">
                        <a:solidFill>
                          <a:srgbClr val="000000"/>
                        </a:solidFill>
                        <a:effectLst/>
                        <a:latin typeface="DINPro"/>
                      </a:endParaRPr>
                    </a:p>
                  </a:txBody>
                  <a:tcPr marL="6694" marR="6694" marT="6694" marB="3213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8568437"/>
                  </a:ext>
                </a:extLst>
              </a:tr>
              <a:tr h="156648"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Birgðir lækkun (hækkun)</a:t>
                      </a:r>
                    </a:p>
                  </a:txBody>
                  <a:tcPr marL="6694" marR="6694" marT="6694" marB="3213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-8,019,000</a:t>
                      </a:r>
                    </a:p>
                  </a:txBody>
                  <a:tcPr marL="6694" marR="6694" marT="6694" marB="3213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-4,848,997</a:t>
                      </a:r>
                    </a:p>
                  </a:txBody>
                  <a:tcPr marL="6694" marR="6694" marT="6694" marB="32133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0</a:t>
                      </a:r>
                    </a:p>
                  </a:txBody>
                  <a:tcPr marL="6694" marR="6694" marT="6694" marB="3213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524154"/>
                  </a:ext>
                </a:extLst>
              </a:tr>
              <a:tr h="156648"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Viðskiptakröfur lækkun (hækkun)</a:t>
                      </a:r>
                    </a:p>
                  </a:txBody>
                  <a:tcPr marL="6694" marR="6694" marT="6694" marB="3213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17,881,966</a:t>
                      </a:r>
                    </a:p>
                  </a:txBody>
                  <a:tcPr marL="6694" marR="6694" marT="6694" marB="3213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202,909,810</a:t>
                      </a:r>
                    </a:p>
                  </a:txBody>
                  <a:tcPr marL="6694" marR="6694" marT="6694" marB="32133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0</a:t>
                      </a:r>
                    </a:p>
                  </a:txBody>
                  <a:tcPr marL="6694" marR="6694" marT="6694" marB="3213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6135034"/>
                  </a:ext>
                </a:extLst>
              </a:tr>
              <a:tr h="156648"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Viðskiptaskuldir hækkun (lækkun)</a:t>
                      </a:r>
                    </a:p>
                  </a:txBody>
                  <a:tcPr marL="6694" marR="6694" marT="6694" marB="3213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75,500,000</a:t>
                      </a:r>
                    </a:p>
                  </a:txBody>
                  <a:tcPr marL="6694" marR="6694" marT="6694" marB="3213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-442,155,402</a:t>
                      </a:r>
                    </a:p>
                  </a:txBody>
                  <a:tcPr marL="6694" marR="6694" marT="6694" marB="32133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0</a:t>
                      </a:r>
                    </a:p>
                  </a:txBody>
                  <a:tcPr marL="6694" marR="6694" marT="6694" marB="3213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2007496"/>
                  </a:ext>
                </a:extLst>
              </a:tr>
              <a:tr h="156648">
                <a:tc>
                  <a:txBody>
                    <a:bodyPr/>
                    <a:lstStyle/>
                    <a:p>
                      <a:pPr algn="r" fontAlgn="b"/>
                      <a:r>
                        <a:rPr lang="nn-NO" sz="800" b="0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Fyrirframgreitt framlag til Brúar lífeyrissjóðs, breyting</a:t>
                      </a:r>
                    </a:p>
                  </a:txBody>
                  <a:tcPr marL="6694" marR="6694" marT="6694" marB="3213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0</a:t>
                      </a:r>
                    </a:p>
                  </a:txBody>
                  <a:tcPr marL="6694" marR="6694" marT="6694" marB="3213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27,882,960</a:t>
                      </a:r>
                    </a:p>
                  </a:txBody>
                  <a:tcPr marL="6694" marR="6694" marT="6694" marB="32133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27,882,960</a:t>
                      </a:r>
                    </a:p>
                  </a:txBody>
                  <a:tcPr marL="6694" marR="6694" marT="6694" marB="3213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8566595"/>
                  </a:ext>
                </a:extLst>
              </a:tr>
              <a:tr h="156648"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Handfært fé frá rekstri</a:t>
                      </a:r>
                    </a:p>
                  </a:txBody>
                  <a:tcPr marL="6694" marR="6694" marT="6694" marB="3213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1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496,070,202</a:t>
                      </a:r>
                    </a:p>
                  </a:txBody>
                  <a:tcPr marL="6694" marR="6694" marT="6694" marB="32133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1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201,456,377</a:t>
                      </a:r>
                    </a:p>
                  </a:txBody>
                  <a:tcPr marL="6694" marR="6694" marT="6694" marB="32133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1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686,009,501</a:t>
                      </a:r>
                    </a:p>
                  </a:txBody>
                  <a:tcPr marL="6694" marR="6694" marT="6694" marB="3213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2512019"/>
                  </a:ext>
                </a:extLst>
              </a:tr>
              <a:tr h="156648">
                <a:tc>
                  <a:txBody>
                    <a:bodyPr/>
                    <a:lstStyle/>
                    <a:p>
                      <a:pPr algn="r" fontAlgn="b"/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DINPro"/>
                      </a:endParaRPr>
                    </a:p>
                  </a:txBody>
                  <a:tcPr marL="6694" marR="6694" marT="6694" marB="3213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800" b="1" i="0" u="none" strike="noStrike">
                        <a:solidFill>
                          <a:srgbClr val="000000"/>
                        </a:solidFill>
                        <a:effectLst/>
                        <a:latin typeface="DINPro"/>
                      </a:endParaRPr>
                    </a:p>
                  </a:txBody>
                  <a:tcPr marL="6694" marR="6694" marT="6694" marB="32133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800" b="1" i="0" u="none" strike="noStrike">
                        <a:solidFill>
                          <a:srgbClr val="000000"/>
                        </a:solidFill>
                        <a:effectLst/>
                        <a:latin typeface="DINPro"/>
                      </a:endParaRPr>
                    </a:p>
                  </a:txBody>
                  <a:tcPr marL="6694" marR="6694" marT="6694" marB="32133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800" b="1" i="0" u="none" strike="noStrike">
                        <a:solidFill>
                          <a:srgbClr val="000000"/>
                        </a:solidFill>
                        <a:effectLst/>
                        <a:latin typeface="DINPro"/>
                      </a:endParaRPr>
                    </a:p>
                  </a:txBody>
                  <a:tcPr marL="6694" marR="6694" marT="6694" marB="3213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9733140"/>
                  </a:ext>
                </a:extLst>
              </a:tr>
              <a:tr h="156648"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Fjárfesting í varanlegum rekstrarfjárumun</a:t>
                      </a:r>
                    </a:p>
                  </a:txBody>
                  <a:tcPr marL="6694" marR="6694" marT="6694" marB="3213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-420,000,000</a:t>
                      </a:r>
                    </a:p>
                  </a:txBody>
                  <a:tcPr marL="6694" marR="6694" marT="6694" marB="3213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-151,000,000</a:t>
                      </a:r>
                    </a:p>
                  </a:txBody>
                  <a:tcPr marL="6694" marR="6694" marT="6694" marB="32133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-455,000,000</a:t>
                      </a:r>
                    </a:p>
                  </a:txBody>
                  <a:tcPr marL="6694" marR="6694" marT="6694" marB="3213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14558"/>
                  </a:ext>
                </a:extLst>
              </a:tr>
              <a:tr h="156648"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Söluverð seldra rekstrarfjármuna</a:t>
                      </a:r>
                    </a:p>
                  </a:txBody>
                  <a:tcPr marL="6694" marR="6694" marT="6694" marB="3213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0</a:t>
                      </a:r>
                    </a:p>
                  </a:txBody>
                  <a:tcPr marL="6694" marR="6694" marT="6694" marB="3213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0</a:t>
                      </a:r>
                    </a:p>
                  </a:txBody>
                  <a:tcPr marL="6694" marR="6694" marT="6694" marB="32133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0</a:t>
                      </a:r>
                    </a:p>
                  </a:txBody>
                  <a:tcPr marL="6694" marR="6694" marT="6694" marB="3213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4392729"/>
                  </a:ext>
                </a:extLst>
              </a:tr>
              <a:tr h="156648"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Fjárfestingahreyfingar</a:t>
                      </a:r>
                    </a:p>
                  </a:txBody>
                  <a:tcPr marL="6694" marR="6694" marT="6694" marB="3213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1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-420,000,000</a:t>
                      </a:r>
                    </a:p>
                  </a:txBody>
                  <a:tcPr marL="6694" marR="6694" marT="6694" marB="32133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1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-151,000,000</a:t>
                      </a:r>
                    </a:p>
                  </a:txBody>
                  <a:tcPr marL="6694" marR="6694" marT="6694" marB="32133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1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-455,000,000</a:t>
                      </a:r>
                    </a:p>
                  </a:txBody>
                  <a:tcPr marL="6694" marR="6694" marT="6694" marB="3213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336932"/>
                  </a:ext>
                </a:extLst>
              </a:tr>
              <a:tr h="156648">
                <a:tc>
                  <a:txBody>
                    <a:bodyPr/>
                    <a:lstStyle/>
                    <a:p>
                      <a:pPr algn="r" fontAlgn="b"/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DINPro"/>
                      </a:endParaRPr>
                    </a:p>
                  </a:txBody>
                  <a:tcPr marL="6694" marR="6694" marT="6694" marB="3213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800" b="1" i="0" u="none" strike="noStrike">
                        <a:solidFill>
                          <a:srgbClr val="000000"/>
                        </a:solidFill>
                        <a:effectLst/>
                        <a:latin typeface="DINPro"/>
                      </a:endParaRPr>
                    </a:p>
                  </a:txBody>
                  <a:tcPr marL="6694" marR="6694" marT="6694" marB="32133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800" b="1" i="0" u="none" strike="noStrike">
                        <a:solidFill>
                          <a:srgbClr val="000000"/>
                        </a:solidFill>
                        <a:effectLst/>
                        <a:latin typeface="DINPro"/>
                      </a:endParaRPr>
                    </a:p>
                  </a:txBody>
                  <a:tcPr marL="6694" marR="6694" marT="6694" marB="32133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800" b="1" i="0" u="none" strike="noStrike">
                        <a:solidFill>
                          <a:srgbClr val="000000"/>
                        </a:solidFill>
                        <a:effectLst/>
                        <a:latin typeface="DINPro"/>
                      </a:endParaRPr>
                    </a:p>
                  </a:txBody>
                  <a:tcPr marL="6694" marR="6694" marT="6694" marB="3213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9131458"/>
                  </a:ext>
                </a:extLst>
              </a:tr>
              <a:tr h="156648"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Ný langtímalán</a:t>
                      </a:r>
                    </a:p>
                  </a:txBody>
                  <a:tcPr marL="6694" marR="6694" marT="6694" marB="3213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0</a:t>
                      </a:r>
                    </a:p>
                  </a:txBody>
                  <a:tcPr marL="6694" marR="6694" marT="6694" marB="3213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0</a:t>
                      </a:r>
                    </a:p>
                  </a:txBody>
                  <a:tcPr marL="6694" marR="6694" marT="6694" marB="32133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0</a:t>
                      </a:r>
                    </a:p>
                  </a:txBody>
                  <a:tcPr marL="6694" marR="6694" marT="6694" marB="3213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2137421"/>
                  </a:ext>
                </a:extLst>
              </a:tr>
              <a:tr h="156648"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Afborganir</a:t>
                      </a:r>
                    </a:p>
                  </a:txBody>
                  <a:tcPr marL="6694" marR="6694" marT="6694" marB="3213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-101,264,523</a:t>
                      </a:r>
                    </a:p>
                  </a:txBody>
                  <a:tcPr marL="6694" marR="6694" marT="6694" marB="3213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-101,264,523</a:t>
                      </a:r>
                    </a:p>
                  </a:txBody>
                  <a:tcPr marL="6694" marR="6694" marT="6694" marB="32133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-121,920,643</a:t>
                      </a:r>
                    </a:p>
                  </a:txBody>
                  <a:tcPr marL="6694" marR="6694" marT="6694" marB="3213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6614463"/>
                  </a:ext>
                </a:extLst>
              </a:tr>
              <a:tr h="156648"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Fjármögnunarhreyfingar</a:t>
                      </a:r>
                    </a:p>
                  </a:txBody>
                  <a:tcPr marL="6694" marR="6694" marT="6694" marB="3213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1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-101,264,523</a:t>
                      </a:r>
                    </a:p>
                  </a:txBody>
                  <a:tcPr marL="6694" marR="6694" marT="6694" marB="32133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1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-101,264,523</a:t>
                      </a:r>
                    </a:p>
                  </a:txBody>
                  <a:tcPr marL="6694" marR="6694" marT="6694" marB="32133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1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-121,920,643</a:t>
                      </a:r>
                    </a:p>
                  </a:txBody>
                  <a:tcPr marL="6694" marR="6694" marT="6694" marB="3213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251132"/>
                  </a:ext>
                </a:extLst>
              </a:tr>
              <a:tr h="156648">
                <a:tc>
                  <a:txBody>
                    <a:bodyPr/>
                    <a:lstStyle/>
                    <a:p>
                      <a:pPr algn="r" fontAlgn="b"/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DINPro"/>
                      </a:endParaRPr>
                    </a:p>
                  </a:txBody>
                  <a:tcPr marL="6694" marR="6694" marT="6694" marB="3213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800" b="1" i="0" u="none" strike="noStrike">
                        <a:solidFill>
                          <a:srgbClr val="000000"/>
                        </a:solidFill>
                        <a:effectLst/>
                        <a:latin typeface="DINPro"/>
                      </a:endParaRPr>
                    </a:p>
                  </a:txBody>
                  <a:tcPr marL="6694" marR="6694" marT="6694" marB="32133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800" b="1" i="0" u="none" strike="noStrike">
                        <a:solidFill>
                          <a:srgbClr val="000000"/>
                        </a:solidFill>
                        <a:effectLst/>
                        <a:latin typeface="DINPro"/>
                      </a:endParaRPr>
                    </a:p>
                  </a:txBody>
                  <a:tcPr marL="6694" marR="6694" marT="6694" marB="32133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800" b="1" i="0" u="none" strike="noStrike">
                        <a:solidFill>
                          <a:srgbClr val="000000"/>
                        </a:solidFill>
                        <a:effectLst/>
                        <a:latin typeface="DINPro"/>
                      </a:endParaRPr>
                    </a:p>
                  </a:txBody>
                  <a:tcPr marL="6694" marR="6694" marT="6694" marB="3213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6636537"/>
                  </a:ext>
                </a:extLst>
              </a:tr>
              <a:tr h="156648"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Breyting á handbæru fé (lækkun), hækkun</a:t>
                      </a:r>
                    </a:p>
                  </a:txBody>
                  <a:tcPr marL="6694" marR="6694" marT="6694" marB="3213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1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-25,194,321</a:t>
                      </a:r>
                    </a:p>
                  </a:txBody>
                  <a:tcPr marL="6694" marR="6694" marT="6694" marB="3213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1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-50,808,146</a:t>
                      </a:r>
                    </a:p>
                  </a:txBody>
                  <a:tcPr marL="6694" marR="6694" marT="6694" marB="32133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1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109,088,858</a:t>
                      </a:r>
                    </a:p>
                  </a:txBody>
                  <a:tcPr marL="6694" marR="6694" marT="6694" marB="3213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5440178"/>
                  </a:ext>
                </a:extLst>
              </a:tr>
              <a:tr h="156648"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Handbært fé í ársbyrjun</a:t>
                      </a:r>
                    </a:p>
                  </a:txBody>
                  <a:tcPr marL="6694" marR="6694" marT="6694" marB="3213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1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349,595,865</a:t>
                      </a:r>
                    </a:p>
                  </a:txBody>
                  <a:tcPr marL="6694" marR="6694" marT="6694" marB="3213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1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370,350,143</a:t>
                      </a:r>
                    </a:p>
                  </a:txBody>
                  <a:tcPr marL="6694" marR="6694" marT="6694" marB="32133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1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319,541,997</a:t>
                      </a:r>
                    </a:p>
                  </a:txBody>
                  <a:tcPr marL="6694" marR="6694" marT="6694" marB="3213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5641407"/>
                  </a:ext>
                </a:extLst>
              </a:tr>
              <a:tr h="156648">
                <a:tc>
                  <a:txBody>
                    <a:bodyPr/>
                    <a:lstStyle/>
                    <a:p>
                      <a:pPr algn="r" fontAlgn="b"/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DINPro"/>
                      </a:endParaRPr>
                    </a:p>
                  </a:txBody>
                  <a:tcPr marL="6694" marR="6694" marT="6694" marB="3213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800" b="1" i="0" u="none" strike="noStrike">
                        <a:solidFill>
                          <a:srgbClr val="000000"/>
                        </a:solidFill>
                        <a:effectLst/>
                        <a:latin typeface="DINPro"/>
                      </a:endParaRPr>
                    </a:p>
                  </a:txBody>
                  <a:tcPr marL="6694" marR="6694" marT="6694" marB="3213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800" b="1" i="0" u="none" strike="noStrike">
                        <a:solidFill>
                          <a:srgbClr val="000000"/>
                        </a:solidFill>
                        <a:effectLst/>
                        <a:latin typeface="DINPro"/>
                      </a:endParaRPr>
                    </a:p>
                  </a:txBody>
                  <a:tcPr marL="6694" marR="6694" marT="6694" marB="32133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800" b="1" i="0" u="none" strike="noStrike">
                        <a:solidFill>
                          <a:srgbClr val="000000"/>
                        </a:solidFill>
                        <a:effectLst/>
                        <a:latin typeface="DINPro"/>
                      </a:endParaRPr>
                    </a:p>
                  </a:txBody>
                  <a:tcPr marL="6694" marR="6694" marT="6694" marB="3213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0271967"/>
                  </a:ext>
                </a:extLst>
              </a:tr>
              <a:tr h="240997">
                <a:tc>
                  <a:txBody>
                    <a:bodyPr/>
                    <a:lstStyle/>
                    <a:p>
                      <a:pPr algn="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Handbært fé í lok tímabils</a:t>
                      </a:r>
                    </a:p>
                  </a:txBody>
                  <a:tcPr marL="6694" marR="6694" marT="6694" marB="321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1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324,401,544 </a:t>
                      </a:r>
                    </a:p>
                  </a:txBody>
                  <a:tcPr marL="6694" marR="6694" marT="6694" marB="32133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1" i="0" u="none" strike="noStrike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 319,541,997 </a:t>
                      </a:r>
                    </a:p>
                  </a:txBody>
                  <a:tcPr marL="6694" marR="6694" marT="6694" marB="32133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DINPro"/>
                        </a:rPr>
                        <a:t> 428,630,855 </a:t>
                      </a:r>
                    </a:p>
                  </a:txBody>
                  <a:tcPr marL="6694" marR="6694" marT="6694" marB="3213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57637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4608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2596BD-F0F3-8C24-39CA-957038F026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6A41D72-8B6F-277A-F516-763E7578C104}"/>
              </a:ext>
            </a:extLst>
          </p:cNvPr>
          <p:cNvSpPr/>
          <p:nvPr/>
        </p:nvSpPr>
        <p:spPr>
          <a:xfrm>
            <a:off x="10545417" y="0"/>
            <a:ext cx="1646583" cy="6858000"/>
          </a:xfrm>
          <a:prstGeom prst="rect">
            <a:avLst/>
          </a:prstGeom>
          <a:solidFill>
            <a:srgbClr val="FFD2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82632E1-019D-328C-A233-502A061FF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41269" y="282713"/>
            <a:ext cx="654878" cy="654878"/>
          </a:xfrm>
          <a:prstGeom prst="rect">
            <a:avLst/>
          </a:prstGeom>
        </p:spPr>
      </p:pic>
      <p:sp>
        <p:nvSpPr>
          <p:cNvPr id="7" name="Title Placeholder 2">
            <a:extLst>
              <a:ext uri="{FF2B5EF4-FFF2-40B4-BE49-F238E27FC236}">
                <a16:creationId xmlns:a16="http://schemas.microsoft.com/office/drawing/2014/main" id="{2755476E-04B8-814D-30DC-58B21D74151E}"/>
              </a:ext>
            </a:extLst>
          </p:cNvPr>
          <p:cNvSpPr txBox="1">
            <a:spLocks/>
          </p:cNvSpPr>
          <p:nvPr/>
        </p:nvSpPr>
        <p:spPr>
          <a:xfrm>
            <a:off x="838200" y="722346"/>
            <a:ext cx="10515600" cy="9959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i="1" kern="1200" baseline="0">
                <a:solidFill>
                  <a:schemeClr val="tx1"/>
                </a:solidFill>
                <a:latin typeface="GT America Compressed Bold" pitchFamily="2" charset="77"/>
                <a:ea typeface="+mj-ea"/>
                <a:cs typeface="+mj-cs"/>
              </a:defRPr>
            </a:lvl1pPr>
          </a:lstStyle>
          <a:p>
            <a:r>
              <a:rPr lang="en-GB" sz="3000" dirty="0"/>
              <a:t>Rekstraráætlun </a:t>
            </a:r>
            <a:r>
              <a:rPr lang="en-GB" sz="3000" dirty="0" err="1"/>
              <a:t>Nýs</a:t>
            </a:r>
            <a:r>
              <a:rPr lang="en-GB" sz="3000" dirty="0"/>
              <a:t> </a:t>
            </a:r>
            <a:r>
              <a:rPr lang="en-GB" sz="3000" dirty="0" err="1"/>
              <a:t>samgöngusáttmála</a:t>
            </a:r>
            <a:r>
              <a:rPr lang="en-GB" sz="3000" dirty="0"/>
              <a:t> </a:t>
            </a:r>
            <a:endParaRPr lang="en-IS" sz="3000" baseline="0" dirty="0"/>
          </a:p>
        </p:txBody>
      </p:sp>
      <p:sp>
        <p:nvSpPr>
          <p:cNvPr id="8" name="Title Placeholder 2">
            <a:extLst>
              <a:ext uri="{FF2B5EF4-FFF2-40B4-BE49-F238E27FC236}">
                <a16:creationId xmlns:a16="http://schemas.microsoft.com/office/drawing/2014/main" id="{81FEB708-2416-599E-1608-EA41DAF93427}"/>
              </a:ext>
            </a:extLst>
          </p:cNvPr>
          <p:cNvSpPr txBox="1">
            <a:spLocks/>
          </p:cNvSpPr>
          <p:nvPr/>
        </p:nvSpPr>
        <p:spPr>
          <a:xfrm>
            <a:off x="414130" y="1718262"/>
            <a:ext cx="3488914" cy="482056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i="1" kern="1200" baseline="0">
                <a:solidFill>
                  <a:schemeClr val="tx1"/>
                </a:solidFill>
                <a:latin typeface="GT America Compressed Bold" pitchFamily="2" charset="77"/>
                <a:ea typeface="+mj-ea"/>
                <a:cs typeface="+mj-cs"/>
              </a:defRPr>
            </a:lvl1pPr>
          </a:lstStyle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1600" b="0" i="0" kern="1500" spc="40" dirty="0" err="1">
                <a:latin typeface="+mn-lt"/>
              </a:rPr>
              <a:t>Teljum</a:t>
            </a:r>
            <a:r>
              <a:rPr lang="en-GB" sz="1600" b="0" i="0" kern="1500" spc="40" dirty="0">
                <a:latin typeface="+mn-lt"/>
              </a:rPr>
              <a:t> </a:t>
            </a:r>
            <a:r>
              <a:rPr lang="en-GB" sz="1600" b="0" i="0" kern="1500" spc="40" dirty="0" err="1">
                <a:latin typeface="+mn-lt"/>
              </a:rPr>
              <a:t>ómögulegt</a:t>
            </a:r>
            <a:r>
              <a:rPr lang="en-GB" sz="1600" b="0" i="0" kern="1500" spc="40" dirty="0">
                <a:latin typeface="+mn-lt"/>
              </a:rPr>
              <a:t> </a:t>
            </a:r>
            <a:r>
              <a:rPr lang="en-GB" sz="1600" b="0" i="0" kern="1500" spc="40" dirty="0" err="1">
                <a:latin typeface="+mn-lt"/>
              </a:rPr>
              <a:t>að</a:t>
            </a:r>
            <a:r>
              <a:rPr lang="en-GB" sz="1600" b="0" i="0" kern="1500" spc="40" dirty="0">
                <a:latin typeface="+mn-lt"/>
              </a:rPr>
              <a:t> </a:t>
            </a:r>
            <a:r>
              <a:rPr lang="en-GB" sz="1600" b="0" i="0" kern="1500" spc="40" dirty="0" err="1">
                <a:latin typeface="+mn-lt"/>
              </a:rPr>
              <a:t>hægt</a:t>
            </a:r>
            <a:r>
              <a:rPr lang="en-GB" sz="1600" b="0" i="0" kern="1500" spc="40" dirty="0">
                <a:latin typeface="+mn-lt"/>
              </a:rPr>
              <a:t> </a:t>
            </a:r>
            <a:r>
              <a:rPr lang="en-GB" sz="1600" b="0" i="0" kern="1500" spc="40" dirty="0" err="1">
                <a:latin typeface="+mn-lt"/>
              </a:rPr>
              <a:t>sé</a:t>
            </a:r>
            <a:r>
              <a:rPr lang="en-GB" sz="1600" b="0" i="0" kern="1500" spc="40" dirty="0">
                <a:latin typeface="+mn-lt"/>
              </a:rPr>
              <a:t> </a:t>
            </a:r>
            <a:r>
              <a:rPr lang="en-GB" sz="1600" b="0" i="0" kern="1500" spc="40" dirty="0" err="1">
                <a:latin typeface="+mn-lt"/>
              </a:rPr>
              <a:t>að</a:t>
            </a:r>
            <a:r>
              <a:rPr lang="en-GB" sz="1600" b="0" i="0" kern="1500" spc="40" dirty="0">
                <a:latin typeface="+mn-lt"/>
              </a:rPr>
              <a:t> </a:t>
            </a:r>
            <a:r>
              <a:rPr lang="en-GB" sz="1600" b="0" i="0" kern="1500" spc="40" dirty="0" err="1">
                <a:latin typeface="+mn-lt"/>
              </a:rPr>
              <a:t>hækka</a:t>
            </a:r>
            <a:r>
              <a:rPr lang="en-GB" sz="1600" b="0" i="0" kern="1500" spc="40" dirty="0">
                <a:latin typeface="+mn-lt"/>
              </a:rPr>
              <a:t> </a:t>
            </a:r>
            <a:r>
              <a:rPr lang="en-GB" sz="1600" b="0" i="0" kern="1500" spc="40" dirty="0" err="1">
                <a:latin typeface="+mn-lt"/>
              </a:rPr>
              <a:t>gjaldskrá</a:t>
            </a:r>
            <a:r>
              <a:rPr lang="en-GB" sz="1600" b="0" i="0" kern="1500" spc="40" dirty="0">
                <a:latin typeface="+mn-lt"/>
              </a:rPr>
              <a:t> um </a:t>
            </a:r>
            <a:r>
              <a:rPr lang="en-GB" sz="1600" b="0" i="0" kern="1500" spc="40" dirty="0" err="1">
                <a:latin typeface="+mn-lt"/>
              </a:rPr>
              <a:t>meira</a:t>
            </a:r>
            <a:r>
              <a:rPr lang="en-GB" sz="1600" b="0" i="0" kern="1500" spc="40" dirty="0">
                <a:latin typeface="+mn-lt"/>
              </a:rPr>
              <a:t> </a:t>
            </a:r>
            <a:r>
              <a:rPr lang="en-GB" sz="1600" b="0" i="0" kern="1500" spc="40" dirty="0" err="1">
                <a:latin typeface="+mn-lt"/>
              </a:rPr>
              <a:t>en</a:t>
            </a:r>
            <a:r>
              <a:rPr lang="en-GB" sz="1600" b="0" i="0" kern="1500" spc="40" dirty="0">
                <a:latin typeface="+mn-lt"/>
              </a:rPr>
              <a:t> </a:t>
            </a:r>
            <a:r>
              <a:rPr lang="en-GB" sz="1600" b="0" i="0" kern="1500" spc="40" dirty="0" err="1">
                <a:latin typeface="+mn-lt"/>
              </a:rPr>
              <a:t>tæp</a:t>
            </a:r>
            <a:r>
              <a:rPr lang="en-GB" sz="1600" b="0" i="0" kern="1500" spc="40" dirty="0">
                <a:latin typeface="+mn-lt"/>
              </a:rPr>
              <a:t> 4%. Gert </a:t>
            </a:r>
            <a:r>
              <a:rPr lang="en-GB" sz="1600" b="0" i="0" kern="1500" spc="40" dirty="0" err="1">
                <a:latin typeface="+mn-lt"/>
              </a:rPr>
              <a:t>ráð</a:t>
            </a:r>
            <a:r>
              <a:rPr lang="en-GB" sz="1600" b="0" i="0" kern="1500" spc="40" dirty="0">
                <a:latin typeface="+mn-lt"/>
              </a:rPr>
              <a:t> </a:t>
            </a:r>
            <a:r>
              <a:rPr lang="en-GB" sz="1600" b="0" i="0" kern="1500" spc="40" dirty="0" err="1">
                <a:latin typeface="+mn-lt"/>
              </a:rPr>
              <a:t>fyrir</a:t>
            </a:r>
            <a:r>
              <a:rPr lang="en-GB" sz="1600" b="0" i="0" kern="1500" spc="40" dirty="0">
                <a:latin typeface="+mn-lt"/>
              </a:rPr>
              <a:t> </a:t>
            </a:r>
            <a:r>
              <a:rPr lang="en-GB" sz="1600" b="0" i="0" kern="1500" spc="40" dirty="0" err="1">
                <a:latin typeface="+mn-lt"/>
              </a:rPr>
              <a:t>magnaukningu</a:t>
            </a:r>
            <a:r>
              <a:rPr lang="en-GB" sz="1600" b="0" i="0" kern="1500" spc="40" dirty="0">
                <a:latin typeface="+mn-lt"/>
              </a:rPr>
              <a:t>, </a:t>
            </a:r>
            <a:r>
              <a:rPr lang="en-GB" sz="1600" b="0" i="0" kern="1500" spc="40" dirty="0" err="1">
                <a:latin typeface="+mn-lt"/>
              </a:rPr>
              <a:t>kostnaðar</a:t>
            </a:r>
            <a:r>
              <a:rPr lang="en-GB" sz="1600" b="0" i="0" kern="1500" spc="40" dirty="0">
                <a:latin typeface="+mn-lt"/>
              </a:rPr>
              <a:t> í </a:t>
            </a:r>
            <a:r>
              <a:rPr lang="en-GB" sz="1600" b="0" i="0" kern="1500" spc="40" dirty="0" err="1">
                <a:latin typeface="+mn-lt"/>
              </a:rPr>
              <a:t>gegnum</a:t>
            </a:r>
            <a:r>
              <a:rPr lang="en-GB" sz="1600" b="0" i="0" kern="1500" spc="40" dirty="0">
                <a:latin typeface="+mn-lt"/>
              </a:rPr>
              <a:t> </a:t>
            </a:r>
            <a:r>
              <a:rPr lang="en-GB" sz="1600" b="0" i="0" kern="1500" spc="40" dirty="0" err="1">
                <a:latin typeface="+mn-lt"/>
              </a:rPr>
              <a:t>gjaldskrárhækkun</a:t>
            </a:r>
            <a:r>
              <a:rPr lang="en-GB" sz="1600" b="0" i="0" kern="1500" spc="40" dirty="0">
                <a:latin typeface="+mn-lt"/>
              </a:rPr>
              <a:t>.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1600" b="0" i="0" kern="1500" spc="40" dirty="0" err="1">
                <a:latin typeface="+mn-lt"/>
              </a:rPr>
              <a:t>Sölutölur</a:t>
            </a:r>
            <a:r>
              <a:rPr lang="en-GB" sz="1600" b="0" i="0" kern="1500" spc="40" dirty="0">
                <a:latin typeface="+mn-lt"/>
              </a:rPr>
              <a:t> ytd24 </a:t>
            </a:r>
            <a:r>
              <a:rPr lang="en-GB" sz="1600" b="0" i="0" kern="1500" spc="40" dirty="0" err="1">
                <a:latin typeface="+mn-lt"/>
              </a:rPr>
              <a:t>gefa</a:t>
            </a:r>
            <a:r>
              <a:rPr lang="en-GB" sz="1600" b="0" i="0" kern="1500" spc="40" dirty="0">
                <a:latin typeface="+mn-lt"/>
              </a:rPr>
              <a:t> </a:t>
            </a:r>
            <a:r>
              <a:rPr lang="en-GB" sz="1600" b="0" i="0" kern="1500" spc="40" dirty="0" err="1">
                <a:latin typeface="+mn-lt"/>
              </a:rPr>
              <a:t>til</a:t>
            </a:r>
            <a:r>
              <a:rPr lang="en-GB" sz="1600" b="0" i="0" kern="1500" spc="40" dirty="0">
                <a:latin typeface="+mn-lt"/>
              </a:rPr>
              <a:t> </a:t>
            </a:r>
            <a:r>
              <a:rPr lang="en-GB" sz="1600" b="0" i="0" kern="1500" spc="40" dirty="0" err="1">
                <a:latin typeface="+mn-lt"/>
              </a:rPr>
              <a:t>kynna</a:t>
            </a:r>
            <a:r>
              <a:rPr lang="en-GB" sz="1600" b="0" i="0" kern="1500" spc="40" dirty="0">
                <a:latin typeface="+mn-lt"/>
              </a:rPr>
              <a:t> </a:t>
            </a:r>
            <a:r>
              <a:rPr lang="en-GB" sz="1600" b="0" i="0" kern="1500" spc="40" dirty="0" err="1">
                <a:latin typeface="+mn-lt"/>
              </a:rPr>
              <a:t>að</a:t>
            </a:r>
            <a:r>
              <a:rPr lang="en-GB" sz="1600" b="0" i="0" kern="1500" spc="40" dirty="0">
                <a:latin typeface="+mn-lt"/>
              </a:rPr>
              <a:t> </a:t>
            </a:r>
            <a:r>
              <a:rPr lang="en-GB" sz="1600" b="0" i="0" kern="1500" spc="40" dirty="0" err="1">
                <a:latin typeface="+mn-lt"/>
              </a:rPr>
              <a:t>verð</a:t>
            </a:r>
            <a:r>
              <a:rPr lang="en-GB" sz="1600" b="0" i="0" kern="1500" spc="40" dirty="0">
                <a:latin typeface="+mn-lt"/>
              </a:rPr>
              <a:t> er </a:t>
            </a:r>
            <a:r>
              <a:rPr lang="en-GB" sz="1600" b="0" i="0" kern="1500" spc="40" dirty="0" err="1">
                <a:latin typeface="+mn-lt"/>
              </a:rPr>
              <a:t>komið</a:t>
            </a:r>
            <a:r>
              <a:rPr lang="en-GB" sz="1600" b="0" i="0" kern="1500" spc="40" dirty="0">
                <a:latin typeface="+mn-lt"/>
              </a:rPr>
              <a:t> </a:t>
            </a:r>
            <a:r>
              <a:rPr lang="en-GB" sz="1600" b="0" i="0" kern="1500" spc="40" dirty="0" err="1">
                <a:latin typeface="+mn-lt"/>
              </a:rPr>
              <a:t>að</a:t>
            </a:r>
            <a:r>
              <a:rPr lang="en-GB" sz="1600" b="0" i="0" kern="1500" spc="40" dirty="0">
                <a:latin typeface="+mn-lt"/>
              </a:rPr>
              <a:t> </a:t>
            </a:r>
            <a:r>
              <a:rPr lang="en-GB" sz="1600" b="0" i="0" kern="1500" spc="40" dirty="0" err="1">
                <a:latin typeface="+mn-lt"/>
              </a:rPr>
              <a:t>ákveðnum</a:t>
            </a:r>
            <a:r>
              <a:rPr lang="en-GB" sz="1600" b="0" i="0" kern="1500" spc="40" dirty="0">
                <a:latin typeface="+mn-lt"/>
              </a:rPr>
              <a:t> </a:t>
            </a:r>
            <a:r>
              <a:rPr lang="en-GB" sz="1600" b="0" i="0" kern="1500" spc="40" dirty="0" err="1">
                <a:latin typeface="+mn-lt"/>
              </a:rPr>
              <a:t>sársaukamörkum</a:t>
            </a:r>
            <a:r>
              <a:rPr lang="en-GB" sz="1600" b="0" i="0" kern="1500" spc="40" dirty="0">
                <a:latin typeface="+mn-lt"/>
              </a:rPr>
              <a:t>.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GB" sz="1600" b="0" i="0" kern="1500" spc="40" dirty="0">
              <a:latin typeface="+mn-lt"/>
            </a:endParaRPr>
          </a:p>
          <a:p>
            <a:pPr marL="285750" lvl="1" indent="-285750"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GB" sz="1600" kern="1500" spc="40" dirty="0">
              <a:ea typeface="+mj-ea"/>
              <a:cs typeface="+mj-cs"/>
            </a:endParaRPr>
          </a:p>
          <a:p>
            <a:pPr marL="742950" lvl="1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GB" sz="1400" b="0" i="0" kern="1500" spc="40" dirty="0">
              <a:latin typeface="+mn-lt"/>
            </a:endParaRPr>
          </a:p>
          <a:p>
            <a:pPr marL="742950" lvl="1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GB" sz="1400" b="0" i="0" kern="1500" spc="40" dirty="0">
              <a:latin typeface="+mn-lt"/>
            </a:endParaRPr>
          </a:p>
          <a:p>
            <a:pPr marL="742950" lvl="1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GB" sz="100" i="0" kern="1500" spc="4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616668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E543BDF6-EBE6-EE47-BC2D-914B8A5DD8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0785461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3058</TotalTime>
  <Words>730</Words>
  <Application>Microsoft Office PowerPoint</Application>
  <PresentationFormat>Widescreen</PresentationFormat>
  <Paragraphs>288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DINPro</vt:lpstr>
      <vt:lpstr>GT America Rg</vt:lpstr>
      <vt:lpstr>Custom Design</vt:lpstr>
      <vt:lpstr>1_Custom Design</vt:lpstr>
      <vt:lpstr>2_Custom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Bobby Breiðholt</dc:creator>
  <cp:lastModifiedBy>Herdís Steinarsdóttir</cp:lastModifiedBy>
  <cp:revision>21</cp:revision>
  <dcterms:created xsi:type="dcterms:W3CDTF">2022-03-22T11:38:45Z</dcterms:created>
  <dcterms:modified xsi:type="dcterms:W3CDTF">2024-11-12T10:36:22Z</dcterms:modified>
</cp:coreProperties>
</file>