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4"/>
    <p:sldMasterId id="2147483654" r:id="rId5"/>
    <p:sldMasterId id="2147483655" r:id="rId6"/>
  </p:sldMasterIdLst>
  <p:sldIdLst>
    <p:sldId id="257" r:id="rId7"/>
    <p:sldId id="258" r:id="rId8"/>
    <p:sldId id="263" r:id="rId9"/>
    <p:sldId id="264" r:id="rId10"/>
    <p:sldId id="262" r:id="rId11"/>
    <p:sldId id="261" r:id="rId12"/>
  </p:sldIdLst>
  <p:sldSz cx="12192000" cy="6858000"/>
  <p:notesSz cx="6858000" cy="9144000"/>
  <p:embeddedFontLst>
    <p:embeddedFont>
      <p:font typeface="GT America Rg" panose="00000800000000000000" charset="0"/>
      <p:regular r:id="rId13"/>
      <p:bold r:id="rId14"/>
      <p:italic r:id="rId15"/>
      <p:boldItalic r:id="rId16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 userDrawn="1"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82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853" y="-142975"/>
            <a:ext cx="12192000" cy="6995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82" y="3610050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609381" y="1706680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Árshlutareikningur</a:t>
            </a:r>
            <a:r>
              <a:rPr lang="en-GB" dirty="0"/>
              <a:t> </a:t>
            </a:r>
            <a:r>
              <a:rPr lang="en-GB" dirty="0" err="1"/>
              <a:t>janúar</a:t>
            </a:r>
            <a:r>
              <a:rPr lang="en-GB" dirty="0"/>
              <a:t> – </a:t>
            </a:r>
            <a:r>
              <a:rPr lang="en-GB" dirty="0" err="1"/>
              <a:t>júní</a:t>
            </a:r>
            <a:r>
              <a:rPr lang="en-GB" dirty="0"/>
              <a:t> 2024</a:t>
            </a:r>
            <a:endParaRPr lang="en-I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CCF52-2E19-B86C-DAB5-D047411407F2}"/>
              </a:ext>
            </a:extLst>
          </p:cNvPr>
          <p:cNvSpPr txBox="1"/>
          <p:nvPr/>
        </p:nvSpPr>
        <p:spPr>
          <a:xfrm>
            <a:off x="9776389" y="6076060"/>
            <a:ext cx="158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16.08.2024</a:t>
            </a:r>
          </a:p>
        </p:txBody>
      </p:sp>
    </p:spTree>
    <p:extLst>
      <p:ext uri="{BB962C8B-B14F-4D97-AF65-F5344CB8AC3E}">
        <p14:creationId xmlns:p14="http://schemas.microsoft.com/office/powerpoint/2010/main" val="38553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7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0EFF6A49-B03E-9B41-81DE-C9E724C65BF0}"/>
              </a:ext>
            </a:extLst>
          </p:cNvPr>
          <p:cNvSpPr txBox="1">
            <a:spLocks/>
          </p:cNvSpPr>
          <p:nvPr/>
        </p:nvSpPr>
        <p:spPr>
          <a:xfrm>
            <a:off x="761802" y="240241"/>
            <a:ext cx="9464549" cy="1228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4000" dirty="0" err="1">
                <a:latin typeface="+mj-lt"/>
              </a:rPr>
              <a:t>Rekstrarreikningur</a:t>
            </a:r>
            <a:r>
              <a:rPr lang="en-US" sz="4000" dirty="0">
                <a:latin typeface="+mj-lt"/>
              </a:rPr>
              <a:t> 1.janúar </a:t>
            </a:r>
            <a:r>
              <a:rPr lang="en-US" sz="4000" dirty="0" err="1">
                <a:latin typeface="+mj-lt"/>
              </a:rPr>
              <a:t>til</a:t>
            </a:r>
            <a:r>
              <a:rPr lang="en-US" sz="4000" dirty="0">
                <a:latin typeface="+mj-lt"/>
              </a:rPr>
              <a:t> 30. </a:t>
            </a:r>
            <a:r>
              <a:rPr lang="en-US" sz="4000" dirty="0" err="1">
                <a:latin typeface="+mj-lt"/>
              </a:rPr>
              <a:t>júní</a:t>
            </a:r>
            <a:r>
              <a:rPr lang="en-US" sz="4000" dirty="0">
                <a:latin typeface="+mj-lt"/>
              </a:rPr>
              <a:t> 2024</a:t>
            </a:r>
          </a:p>
          <a:p>
            <a:pPr>
              <a:spcAft>
                <a:spcPts val="600"/>
              </a:spcAft>
            </a:pPr>
            <a:endParaRPr lang="en-US" sz="4000" kern="1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E1BCBB-C2E5-98F2-60AC-C48B18AA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04615"/>
            <a:ext cx="4328535" cy="4880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FBD84-F0C8-7139-053D-9E377BB9B122}"/>
              </a:ext>
            </a:extLst>
          </p:cNvPr>
          <p:cNvSpPr txBox="1"/>
          <p:nvPr/>
        </p:nvSpPr>
        <p:spPr>
          <a:xfrm>
            <a:off x="674255" y="2142836"/>
            <a:ext cx="5006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Rekstrarniðurstaða jákvæð um 188 m.kr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Farþegatekjur jukust um rúm 9% milli ára, en eru 4% undir áætlun. Skýrist að mestu af minni sölu á árskortum og staðgreiðslu (EMV). Sala mánaðarkorta yfir áætlun.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Aðrar tekjur eru um 30 m.kr. yfir áætlun.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Rekstrargjöld aukast um 225 m.kr. milli ára.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Launagjöld aukast um 47 m.kr. milli ára, kjarasamningshækkanir.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Rekstur vagna og aðkeyptur akstur hækkar um 105 m.kr. milli ára sem skýrist af hækkun aðkeypts aksturs um 134 m.kr. en aðrir liðir lækka eða standa í stað.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Annar rekstrarkostnaður lækkar lítilega milli ára.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07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7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0EFF6A49-B03E-9B41-81DE-C9E724C65BF0}"/>
              </a:ext>
            </a:extLst>
          </p:cNvPr>
          <p:cNvSpPr txBox="1">
            <a:spLocks/>
          </p:cNvSpPr>
          <p:nvPr/>
        </p:nvSpPr>
        <p:spPr>
          <a:xfrm>
            <a:off x="761802" y="240241"/>
            <a:ext cx="9464549" cy="1228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4000" dirty="0" err="1">
                <a:latin typeface="+mj-lt"/>
              </a:rPr>
              <a:t>Efnahagsreikningur</a:t>
            </a:r>
            <a:r>
              <a:rPr lang="en-US" sz="4000" dirty="0">
                <a:latin typeface="+mj-lt"/>
              </a:rPr>
              <a:t> 30. </a:t>
            </a:r>
            <a:r>
              <a:rPr lang="en-US" sz="4000" dirty="0" err="1">
                <a:latin typeface="+mj-lt"/>
              </a:rPr>
              <a:t>júní</a:t>
            </a:r>
            <a:r>
              <a:rPr lang="en-US" sz="4000" dirty="0">
                <a:latin typeface="+mj-lt"/>
              </a:rPr>
              <a:t> 2024</a:t>
            </a:r>
          </a:p>
          <a:p>
            <a:pPr>
              <a:spcAft>
                <a:spcPts val="600"/>
              </a:spcAft>
            </a:pPr>
            <a:endParaRPr lang="en-US" sz="4000" kern="1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FBD84-F0C8-7139-053D-9E377BB9B122}"/>
              </a:ext>
            </a:extLst>
          </p:cNvPr>
          <p:cNvSpPr txBox="1"/>
          <p:nvPr/>
        </p:nvSpPr>
        <p:spPr>
          <a:xfrm>
            <a:off x="401526" y="1969358"/>
            <a:ext cx="4733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Sjóðsstaða er jákvæð um 321 m.kr. en um 89 m.kr. eru eyrnamerktar grænni fjárfestingu.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Eignir samanstanda að mestu af vögnum og greiðslukerfinu.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Eigið fé er enn neikvætt og nauðsynlegt að grípa til aðgerða þar.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Langtímaskuldir að stærstum hluta vegna lífeyrisskuldbindinga, græns láns og rekstrarláns sem tekið var í </a:t>
            </a:r>
            <a:r>
              <a:rPr lang="is-IS" dirty="0" err="1">
                <a:latin typeface="+mj-lt"/>
              </a:rPr>
              <a:t>Covid</a:t>
            </a:r>
            <a:r>
              <a:rPr lang="is-IS" dirty="0">
                <a:latin typeface="+mj-lt"/>
              </a:rPr>
              <a:t>.</a:t>
            </a:r>
          </a:p>
          <a:p>
            <a:r>
              <a:rPr lang="is-IS" dirty="0">
                <a:latin typeface="+mj-lt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FC651-A440-411F-AB8E-ACDA2E133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866" y="998811"/>
            <a:ext cx="3680447" cy="316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485CF3-B37F-23AD-77B2-3E264EC25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904" y="4161286"/>
            <a:ext cx="3680447" cy="26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0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7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0EFF6A49-B03E-9B41-81DE-C9E724C65BF0}"/>
              </a:ext>
            </a:extLst>
          </p:cNvPr>
          <p:cNvSpPr txBox="1">
            <a:spLocks/>
          </p:cNvSpPr>
          <p:nvPr/>
        </p:nvSpPr>
        <p:spPr>
          <a:xfrm>
            <a:off x="761802" y="240241"/>
            <a:ext cx="9464549" cy="1228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0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4000" dirty="0" err="1">
                <a:latin typeface="+mj-lt"/>
              </a:rPr>
              <a:t>Sjóðsstreymi</a:t>
            </a:r>
            <a:r>
              <a:rPr lang="en-US" sz="4000" dirty="0">
                <a:latin typeface="+mj-lt"/>
              </a:rPr>
              <a:t> 30. </a:t>
            </a:r>
            <a:r>
              <a:rPr lang="en-US" sz="4000" dirty="0" err="1">
                <a:latin typeface="+mj-lt"/>
              </a:rPr>
              <a:t>júní</a:t>
            </a:r>
            <a:r>
              <a:rPr lang="en-US" sz="4000" dirty="0">
                <a:latin typeface="+mj-lt"/>
              </a:rPr>
              <a:t> 2024</a:t>
            </a:r>
          </a:p>
          <a:p>
            <a:pPr>
              <a:spcAft>
                <a:spcPts val="600"/>
              </a:spcAft>
            </a:pPr>
            <a:endParaRPr lang="en-US" sz="4000" kern="1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FBD84-F0C8-7139-053D-9E377BB9B122}"/>
              </a:ext>
            </a:extLst>
          </p:cNvPr>
          <p:cNvSpPr txBox="1"/>
          <p:nvPr/>
        </p:nvSpPr>
        <p:spPr>
          <a:xfrm>
            <a:off x="401526" y="1969358"/>
            <a:ext cx="4733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Handbært fé er í lágmarki og þó veltufé frá rekstri sé að nálgast viðunandi stöðu, þá miðað við fjárfestingarþörf og greiðslubyrði lána er það ekki nægjanlegt til að hægt sé að endurnýja vagnaflota Strætó.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 err="1">
                <a:latin typeface="+mj-lt"/>
              </a:rPr>
              <a:t>Framundan</a:t>
            </a:r>
            <a:r>
              <a:rPr lang="is-IS" dirty="0">
                <a:latin typeface="+mj-lt"/>
              </a:rPr>
              <a:t> eru uppbygging hleðsluinnviða sem krefst töluverðs útstreymi fjár á næstu árum.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+mj-lt"/>
              </a:rPr>
              <a:t>KPMG gerði skýrslu um fjármagnsþörf Strætó næstu ára og fylgir skýrslan hér með.</a:t>
            </a:r>
          </a:p>
          <a:p>
            <a:r>
              <a:rPr lang="is-IS" dirty="0"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0A9D8-8C77-696D-1591-081A5AF1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418" y="1415176"/>
            <a:ext cx="5457118" cy="54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dirty="0" err="1"/>
              <a:t>Áskoranir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495854" y="1598467"/>
            <a:ext cx="4541972" cy="5069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algn="just">
              <a:lnSpc>
                <a:spcPct val="220000"/>
              </a:lnSpc>
            </a:pPr>
            <a:r>
              <a:rPr lang="en-GB" sz="1400" b="0" i="0" kern="1500" spc="40" dirty="0" err="1">
                <a:latin typeface="GT America Rg" pitchFamily="2" charset="77"/>
              </a:rPr>
              <a:t>Það</a:t>
            </a:r>
            <a:r>
              <a:rPr lang="en-GB" sz="1400" b="0" i="0" kern="1500" spc="40" dirty="0">
                <a:latin typeface="GT America Rg" pitchFamily="2" charset="77"/>
              </a:rPr>
              <a:t> er </a:t>
            </a:r>
            <a:r>
              <a:rPr lang="en-GB" sz="1400" b="0" i="0" kern="1500" spc="40" dirty="0" err="1">
                <a:latin typeface="GT America Rg" pitchFamily="2" charset="77"/>
              </a:rPr>
              <a:t>nauðsynlegt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að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bregðast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strax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við</a:t>
            </a:r>
            <a:r>
              <a:rPr lang="en-GB" sz="1400" b="0" i="0" kern="1500" spc="40" dirty="0">
                <a:latin typeface="GT America Rg" pitchFamily="2" charset="77"/>
              </a:rPr>
              <a:t> og </a:t>
            </a:r>
            <a:r>
              <a:rPr lang="en-GB" sz="1400" b="0" i="0" kern="1500" spc="40" dirty="0" err="1">
                <a:latin typeface="GT America Rg" pitchFamily="2" charset="77"/>
              </a:rPr>
              <a:t>styrkja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fjárhag</a:t>
            </a:r>
            <a:r>
              <a:rPr lang="en-GB" sz="1400" b="0" i="0" kern="1500" spc="40" dirty="0">
                <a:latin typeface="GT America Rg" pitchFamily="2" charset="77"/>
              </a:rPr>
              <a:t> Strætó </a:t>
            </a:r>
            <a:r>
              <a:rPr lang="en-GB" sz="1400" b="0" i="0" kern="1500" spc="40" dirty="0" err="1">
                <a:latin typeface="GT America Rg" pitchFamily="2" charset="77"/>
              </a:rPr>
              <a:t>umtalsvert</a:t>
            </a:r>
            <a:r>
              <a:rPr lang="en-GB" sz="1400" b="0" i="0" kern="1500" spc="40" dirty="0">
                <a:latin typeface="GT America Rg" pitchFamily="2" charset="77"/>
              </a:rPr>
              <a:t> á </a:t>
            </a:r>
            <a:r>
              <a:rPr lang="en-GB" sz="1400" b="0" i="0" kern="1500" spc="40" dirty="0" err="1">
                <a:latin typeface="GT America Rg" pitchFamily="2" charset="77"/>
              </a:rPr>
              <a:t>næstu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misserum</a:t>
            </a:r>
            <a:r>
              <a:rPr lang="en-GB" sz="1400" b="0" i="0" kern="1500" spc="40" dirty="0">
                <a:latin typeface="GT America Rg" pitchFamily="2" charset="77"/>
              </a:rPr>
              <a:t>. </a:t>
            </a:r>
            <a:r>
              <a:rPr lang="en-GB" sz="1400" b="0" i="0" kern="1500" spc="40" dirty="0" err="1">
                <a:latin typeface="GT America Rg" pitchFamily="2" charset="77"/>
              </a:rPr>
              <a:t>Mikilvægt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að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bregðast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strax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við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því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langan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tíma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tekur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að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raungera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ákvarðanir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sem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snúa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að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endurnýju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vagna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eða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frekari</a:t>
            </a:r>
            <a:r>
              <a:rPr lang="en-GB" sz="1400" b="0" i="0" kern="1500" spc="40" dirty="0">
                <a:latin typeface="GT America Rg" pitchFamily="2" charset="77"/>
              </a:rPr>
              <a:t> </a:t>
            </a:r>
            <a:r>
              <a:rPr lang="en-GB" sz="1400" b="0" i="0" kern="1500" spc="40" dirty="0" err="1">
                <a:latin typeface="GT America Rg" pitchFamily="2" charset="77"/>
              </a:rPr>
              <a:t>útvistun</a:t>
            </a:r>
            <a:r>
              <a:rPr lang="en-GB" sz="1400" b="0" i="0" kern="1500" spc="40" dirty="0">
                <a:latin typeface="GT America Rg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48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3BDF6-EBE6-EE47-BC2D-914B8A5D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54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06A4873F11542A23C4EFB41869D87" ma:contentTypeVersion="4" ma:contentTypeDescription="Create a new document." ma:contentTypeScope="" ma:versionID="334214d1993dd883d5c1c7bce4cb7f15">
  <xsd:schema xmlns:xsd="http://www.w3.org/2001/XMLSchema" xmlns:xs="http://www.w3.org/2001/XMLSchema" xmlns:p="http://schemas.microsoft.com/office/2006/metadata/properties" xmlns:ns2="e16db4a3-8f7c-4a4d-b53e-ab63be5f6f21" targetNamespace="http://schemas.microsoft.com/office/2006/metadata/properties" ma:root="true" ma:fieldsID="f693346cf22f0d63e5242128dbef56c8" ns2:_="">
    <xsd:import namespace="e16db4a3-8f7c-4a4d-b53e-ab63be5f6f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db4a3-8f7c-4a4d-b53e-ab63be5f6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EB293-89A5-41D9-B925-FCFD156935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1667B-ABFC-4B6A-B940-5B8A2630B2D1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e16db4a3-8f7c-4a4d-b53e-ab63be5f6f2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977178-A0AB-4C94-AD89-421B8F0CE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6db4a3-8f7c-4a4d-b53e-ab63be5f6f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307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GT America Rg</vt:lpstr>
      <vt:lpstr>Arial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Breiðholt</dc:creator>
  <cp:lastModifiedBy>Herdís Steinarsdóttir</cp:lastModifiedBy>
  <cp:revision>18</cp:revision>
  <dcterms:created xsi:type="dcterms:W3CDTF">2022-03-22T11:38:45Z</dcterms:created>
  <dcterms:modified xsi:type="dcterms:W3CDTF">2024-09-09T11:03:49Z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0x0101006D706A4873F11542A23C4EFB41869D87</vt:lpwstr>
  </property>
</Properties>
</file>