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68" r:id="rId3"/>
  </p:sldMasterIdLst>
  <p:notesMasterIdLst>
    <p:notesMasterId r:id="rId22"/>
  </p:notesMasterIdLst>
  <p:sldIdLst>
    <p:sldId id="256" r:id="rId4"/>
    <p:sldId id="614" r:id="rId5"/>
    <p:sldId id="615" r:id="rId6"/>
    <p:sldId id="263" r:id="rId7"/>
    <p:sldId id="264" r:id="rId8"/>
    <p:sldId id="262" r:id="rId9"/>
    <p:sldId id="265" r:id="rId10"/>
    <p:sldId id="624" r:id="rId11"/>
    <p:sldId id="623" r:id="rId12"/>
    <p:sldId id="617" r:id="rId13"/>
    <p:sldId id="257" r:id="rId14"/>
    <p:sldId id="259" r:id="rId15"/>
    <p:sldId id="258" r:id="rId16"/>
    <p:sldId id="622" r:id="rId17"/>
    <p:sldId id="261" r:id="rId18"/>
    <p:sldId id="621" r:id="rId19"/>
    <p:sldId id="619" r:id="rId20"/>
    <p:sldId id="267" r:id="rId21"/>
  </p:sldIdLst>
  <p:sldSz cx="12192000" cy="6858000"/>
  <p:notesSz cx="6858000" cy="9144000"/>
  <p:defaultTextStyle>
    <a:defPPr>
      <a:defRPr lang="en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busmsfile01\gogn\Skipulagssvid\01%20Far&#254;egatalningar\H&#246;fu&#240;borgarsv&#230;&#240;i&#240;\Samantekt%20eftir%20&#225;rum%20far&#254;egafj\&#222;r&#243;un%20far&#254;egafj&#246;lda%202002-2023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busmsfile01\gogn\Skipulagssvid\01%20Far&#254;egatalningar\H&#246;fu&#240;borgarsv&#230;&#240;i&#240;\Samantekt%20eftir%20&#225;rum%20far&#254;egafj\Far&#254;egafj&#246;ldi%20&#237;%20okt&#243;ber%202005-20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busmsfile01\gogn\Skipulagssvid\01%20Far&#254;egatalningar\H&#246;fu&#240;borgarsv&#230;&#240;i&#240;\DILAX%20Far&#254;egat&#246;lur%20Samantek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busmsfile01\gogn\Skipulagssvid\01%20Far&#254;egatalningar\H&#246;fu&#240;borgarsv&#230;&#240;i&#240;\&#222;r&#243;un%20far&#254;egafj&#246;lda%202019%20-%2020xx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kus\Downloads\S_Saleschannel_Product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Fjöldi innstiga á ári</a:t>
            </a:r>
            <a:r>
              <a:rPr lang="en-US" baseline="0"/>
              <a:t> </a:t>
            </a:r>
            <a:r>
              <a:rPr lang="en-US"/>
              <a:t>2002-2023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Fjöldi innstiga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Sheet1!$A$2:$A$24</c:f>
              <c:strCache>
                <c:ptCount val="2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  <c:pt idx="21">
                  <c:v>2023 áætlað</c:v>
                </c:pt>
              </c:strCache>
            </c:strRef>
          </c:cat>
          <c:val>
            <c:numRef>
              <c:f>Sheet1!$C$2:$C$24</c:f>
              <c:numCache>
                <c:formatCode>#,##0</c:formatCode>
                <c:ptCount val="22"/>
                <c:pt idx="0">
                  <c:v>8644000</c:v>
                </c:pt>
                <c:pt idx="1">
                  <c:v>8347000</c:v>
                </c:pt>
                <c:pt idx="2">
                  <c:v>7898000</c:v>
                </c:pt>
                <c:pt idx="3">
                  <c:v>7452000</c:v>
                </c:pt>
                <c:pt idx="4">
                  <c:v>7744000</c:v>
                </c:pt>
                <c:pt idx="5">
                  <c:v>7696000</c:v>
                </c:pt>
                <c:pt idx="6">
                  <c:v>7666000</c:v>
                </c:pt>
                <c:pt idx="7">
                  <c:v>7519000</c:v>
                </c:pt>
                <c:pt idx="8">
                  <c:v>8062000</c:v>
                </c:pt>
                <c:pt idx="9">
                  <c:v>9013000</c:v>
                </c:pt>
                <c:pt idx="10">
                  <c:v>9595000</c:v>
                </c:pt>
                <c:pt idx="11">
                  <c:v>9808000</c:v>
                </c:pt>
                <c:pt idx="12">
                  <c:v>10283000</c:v>
                </c:pt>
                <c:pt idx="13">
                  <c:v>10697000</c:v>
                </c:pt>
                <c:pt idx="14">
                  <c:v>11200000</c:v>
                </c:pt>
                <c:pt idx="15">
                  <c:v>11700000</c:v>
                </c:pt>
                <c:pt idx="16">
                  <c:v>11406000</c:v>
                </c:pt>
                <c:pt idx="17">
                  <c:v>12183000</c:v>
                </c:pt>
                <c:pt idx="18">
                  <c:v>8850000</c:v>
                </c:pt>
                <c:pt idx="19">
                  <c:v>9492000</c:v>
                </c:pt>
                <c:pt idx="20">
                  <c:v>11147000</c:v>
                </c:pt>
                <c:pt idx="21">
                  <c:v>12627000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067-4E60-856F-7A612790B0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68495647"/>
        <c:axId val="1210842751"/>
      </c:lineChart>
      <c:catAx>
        <c:axId val="11684956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1210842751"/>
        <c:crosses val="autoZero"/>
        <c:auto val="1"/>
        <c:lblAlgn val="ctr"/>
        <c:lblOffset val="100"/>
        <c:noMultiLvlLbl val="0"/>
      </c:catAx>
      <c:valAx>
        <c:axId val="12108427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11684956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Fjöldi innstiga í október 2005-2019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Sheet1!$A$2:$A$20</c:f>
              <c:strCache>
                <c:ptCount val="19"/>
                <c:pt idx="0">
                  <c:v>Október 2005</c:v>
                </c:pt>
                <c:pt idx="1">
                  <c:v>Október 2006</c:v>
                </c:pt>
                <c:pt idx="2">
                  <c:v>Október 2007</c:v>
                </c:pt>
                <c:pt idx="3">
                  <c:v>Október 2008</c:v>
                </c:pt>
                <c:pt idx="4">
                  <c:v>Október 2009</c:v>
                </c:pt>
                <c:pt idx="5">
                  <c:v>Október 2010</c:v>
                </c:pt>
                <c:pt idx="6">
                  <c:v>Október 2011</c:v>
                </c:pt>
                <c:pt idx="7">
                  <c:v>Október 2012</c:v>
                </c:pt>
                <c:pt idx="8">
                  <c:v>Október 2013</c:v>
                </c:pt>
                <c:pt idx="9">
                  <c:v>Október 2014</c:v>
                </c:pt>
                <c:pt idx="10">
                  <c:v>Október 2015</c:v>
                </c:pt>
                <c:pt idx="11">
                  <c:v>Október 2016</c:v>
                </c:pt>
                <c:pt idx="12">
                  <c:v>Október 2017</c:v>
                </c:pt>
                <c:pt idx="13">
                  <c:v>Október 2018</c:v>
                </c:pt>
                <c:pt idx="14">
                  <c:v>október 2019</c:v>
                </c:pt>
                <c:pt idx="15">
                  <c:v>Október 2020</c:v>
                </c:pt>
                <c:pt idx="16">
                  <c:v>Október 2021</c:v>
                </c:pt>
                <c:pt idx="17">
                  <c:v>Október 2022</c:v>
                </c:pt>
                <c:pt idx="18">
                  <c:v>Október 2023</c:v>
                </c:pt>
              </c:strCache>
            </c:strRef>
          </c:cat>
          <c:val>
            <c:numRef>
              <c:f>Sheet1!$D$2:$D$20</c:f>
              <c:numCache>
                <c:formatCode>#,##0</c:formatCode>
                <c:ptCount val="19"/>
                <c:pt idx="0">
                  <c:v>643000</c:v>
                </c:pt>
                <c:pt idx="1">
                  <c:v>703000</c:v>
                </c:pt>
                <c:pt idx="2">
                  <c:v>801000</c:v>
                </c:pt>
                <c:pt idx="3">
                  <c:v>878000</c:v>
                </c:pt>
                <c:pt idx="4">
                  <c:v>775000</c:v>
                </c:pt>
                <c:pt idx="5">
                  <c:v>831000</c:v>
                </c:pt>
                <c:pt idx="6">
                  <c:v>907000</c:v>
                </c:pt>
                <c:pt idx="7">
                  <c:v>1015000</c:v>
                </c:pt>
                <c:pt idx="8">
                  <c:v>1036000</c:v>
                </c:pt>
                <c:pt idx="9">
                  <c:v>1081000</c:v>
                </c:pt>
                <c:pt idx="10">
                  <c:v>1125000</c:v>
                </c:pt>
                <c:pt idx="11">
                  <c:v>1175625</c:v>
                </c:pt>
                <c:pt idx="12">
                  <c:v>1106000</c:v>
                </c:pt>
                <c:pt idx="13">
                  <c:v>1108000</c:v>
                </c:pt>
                <c:pt idx="14">
                  <c:v>1204000</c:v>
                </c:pt>
                <c:pt idx="15">
                  <c:v>610000</c:v>
                </c:pt>
                <c:pt idx="16">
                  <c:v>945000</c:v>
                </c:pt>
                <c:pt idx="17">
                  <c:v>1080000</c:v>
                </c:pt>
                <c:pt idx="18">
                  <c:v>1143000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C8B-4E9D-A2DA-4C6E6AFF98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6738607"/>
        <c:axId val="2140964895"/>
      </c:lineChart>
      <c:catAx>
        <c:axId val="21267386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2140964895"/>
        <c:crosses val="autoZero"/>
        <c:auto val="1"/>
        <c:lblAlgn val="ctr"/>
        <c:lblOffset val="100"/>
        <c:noMultiLvlLbl val="0"/>
      </c:catAx>
      <c:valAx>
        <c:axId val="21409648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2126738607"/>
        <c:crosses val="autoZero"/>
        <c:crossBetween val="between"/>
        <c:minorUnit val="500000"/>
        <c:dispUnits>
          <c:builtInUnit val="millions"/>
          <c:dispUnitsLbl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/>
                    <a:t>Milljónir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Fjöldi innstiga á mánuði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Sheet1!$B$47</c:f>
              <c:strCache>
                <c:ptCount val="1"/>
                <c:pt idx="0">
                  <c:v>2018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Sheet1!$C$45:$N$45</c:f>
              <c:strCache>
                <c:ptCount val="12"/>
                <c:pt idx="0">
                  <c:v>Janúar</c:v>
                </c:pt>
                <c:pt idx="1">
                  <c:v>Febrúar</c:v>
                </c:pt>
                <c:pt idx="2">
                  <c:v>Mars</c:v>
                </c:pt>
                <c:pt idx="3">
                  <c:v>Apríl</c:v>
                </c:pt>
                <c:pt idx="4">
                  <c:v>Maí</c:v>
                </c:pt>
                <c:pt idx="5">
                  <c:v>Júní</c:v>
                </c:pt>
                <c:pt idx="6">
                  <c:v>Júlí</c:v>
                </c:pt>
                <c:pt idx="7">
                  <c:v>Ágúst</c:v>
                </c:pt>
                <c:pt idx="8">
                  <c:v>September</c:v>
                </c:pt>
                <c:pt idx="9">
                  <c:v>Október</c:v>
                </c:pt>
                <c:pt idx="10">
                  <c:v>Nóvember</c:v>
                </c:pt>
                <c:pt idx="11">
                  <c:v>Desember</c:v>
                </c:pt>
              </c:strCache>
            </c:strRef>
          </c:cat>
          <c:val>
            <c:numRef>
              <c:f>Sheet1!$C$47:$N$47</c:f>
              <c:numCache>
                <c:formatCode>_(* #,##0_);_(* \(#,##0\);_(* "-"??_);_(@_)</c:formatCode>
                <c:ptCount val="12"/>
                <c:pt idx="0">
                  <c:v>956375.82296902884</c:v>
                </c:pt>
                <c:pt idx="1">
                  <c:v>928796.62207435095</c:v>
                </c:pt>
                <c:pt idx="2">
                  <c:v>1015579.7510670052</c:v>
                </c:pt>
                <c:pt idx="3">
                  <c:v>940933.01727636484</c:v>
                </c:pt>
                <c:pt idx="4">
                  <c:v>905311.40229794511</c:v>
                </c:pt>
                <c:pt idx="5">
                  <c:v>870254.03610363079</c:v>
                </c:pt>
                <c:pt idx="6">
                  <c:v>781723.10359684029</c:v>
                </c:pt>
                <c:pt idx="7">
                  <c:v>949413.01403558033</c:v>
                </c:pt>
                <c:pt idx="8">
                  <c:v>1012977.3750884777</c:v>
                </c:pt>
                <c:pt idx="9">
                  <c:v>1107590.8298066312</c:v>
                </c:pt>
                <c:pt idx="10">
                  <c:v>1094466.7863854675</c:v>
                </c:pt>
                <c:pt idx="11">
                  <c:v>842267.41287711868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DF-4C9A-AE3F-03AB343F0F05}"/>
            </c:ext>
          </c:extLst>
        </c:ser>
        <c:ser>
          <c:idx val="1"/>
          <c:order val="1"/>
          <c:tx>
            <c:strRef>
              <c:f>Sheet1!$B$48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Sheet1!$C$45:$N$45</c:f>
              <c:strCache>
                <c:ptCount val="12"/>
                <c:pt idx="0">
                  <c:v>Janúar</c:v>
                </c:pt>
                <c:pt idx="1">
                  <c:v>Febrúar</c:v>
                </c:pt>
                <c:pt idx="2">
                  <c:v>Mars</c:v>
                </c:pt>
                <c:pt idx="3">
                  <c:v>Apríl</c:v>
                </c:pt>
                <c:pt idx="4">
                  <c:v>Maí</c:v>
                </c:pt>
                <c:pt idx="5">
                  <c:v>Júní</c:v>
                </c:pt>
                <c:pt idx="6">
                  <c:v>Júlí</c:v>
                </c:pt>
                <c:pt idx="7">
                  <c:v>Ágúst</c:v>
                </c:pt>
                <c:pt idx="8">
                  <c:v>September</c:v>
                </c:pt>
                <c:pt idx="9">
                  <c:v>Október</c:v>
                </c:pt>
                <c:pt idx="10">
                  <c:v>Nóvember</c:v>
                </c:pt>
                <c:pt idx="11">
                  <c:v>Desember</c:v>
                </c:pt>
              </c:strCache>
            </c:strRef>
          </c:cat>
          <c:val>
            <c:numRef>
              <c:f>Sheet1!$C$48:$N$48</c:f>
              <c:numCache>
                <c:formatCode>_(* #,##0_);_(* \(#,##0\);_(* "-"??_);_(@_)</c:formatCode>
                <c:ptCount val="12"/>
                <c:pt idx="0">
                  <c:v>1048748.033777083</c:v>
                </c:pt>
                <c:pt idx="1">
                  <c:v>958304.70184022491</c:v>
                </c:pt>
                <c:pt idx="2">
                  <c:v>1101827.5126197827</c:v>
                </c:pt>
                <c:pt idx="3">
                  <c:v>888617.48265973676</c:v>
                </c:pt>
                <c:pt idx="4">
                  <c:v>1004452.5669207659</c:v>
                </c:pt>
                <c:pt idx="5">
                  <c:v>880984.26185052434</c:v>
                </c:pt>
                <c:pt idx="6">
                  <c:v>872158.86731919006</c:v>
                </c:pt>
                <c:pt idx="7">
                  <c:v>1037886.7555244254</c:v>
                </c:pt>
                <c:pt idx="8">
                  <c:v>1125135.7303981374</c:v>
                </c:pt>
                <c:pt idx="9">
                  <c:v>1203992.8554795678</c:v>
                </c:pt>
                <c:pt idx="10">
                  <c:v>1156078.7481440327</c:v>
                </c:pt>
                <c:pt idx="11">
                  <c:v>905081.55562814348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DDF-4C9A-AE3F-03AB343F0F05}"/>
            </c:ext>
          </c:extLst>
        </c:ser>
        <c:ser>
          <c:idx val="2"/>
          <c:order val="2"/>
          <c:tx>
            <c:strRef>
              <c:f>Sheet1!$B$49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Sheet1!$C$45:$N$45</c:f>
              <c:strCache>
                <c:ptCount val="12"/>
                <c:pt idx="0">
                  <c:v>Janúar</c:v>
                </c:pt>
                <c:pt idx="1">
                  <c:v>Febrúar</c:v>
                </c:pt>
                <c:pt idx="2">
                  <c:v>Mars</c:v>
                </c:pt>
                <c:pt idx="3">
                  <c:v>Apríl</c:v>
                </c:pt>
                <c:pt idx="4">
                  <c:v>Maí</c:v>
                </c:pt>
                <c:pt idx="5">
                  <c:v>Júní</c:v>
                </c:pt>
                <c:pt idx="6">
                  <c:v>Júlí</c:v>
                </c:pt>
                <c:pt idx="7">
                  <c:v>Ágúst</c:v>
                </c:pt>
                <c:pt idx="8">
                  <c:v>September</c:v>
                </c:pt>
                <c:pt idx="9">
                  <c:v>Október</c:v>
                </c:pt>
                <c:pt idx="10">
                  <c:v>Nóvember</c:v>
                </c:pt>
                <c:pt idx="11">
                  <c:v>Desember</c:v>
                </c:pt>
              </c:strCache>
            </c:strRef>
          </c:cat>
          <c:val>
            <c:numRef>
              <c:f>Sheet1!$C$49:$N$49</c:f>
              <c:numCache>
                <c:formatCode>_(* #,##0_);_(* \(#,##0\);_(* "-"??_);_(@_)</c:formatCode>
                <c:ptCount val="12"/>
                <c:pt idx="0">
                  <c:v>1077039</c:v>
                </c:pt>
                <c:pt idx="1">
                  <c:v>1087228.3125213159</c:v>
                </c:pt>
                <c:pt idx="2">
                  <c:v>798833</c:v>
                </c:pt>
                <c:pt idx="3">
                  <c:v>383244</c:v>
                </c:pt>
                <c:pt idx="4">
                  <c:v>707980</c:v>
                </c:pt>
                <c:pt idx="5">
                  <c:v>773646</c:v>
                </c:pt>
                <c:pt idx="6">
                  <c:v>720781.69076738588</c:v>
                </c:pt>
                <c:pt idx="7">
                  <c:v>724549.08035848546</c:v>
                </c:pt>
                <c:pt idx="8">
                  <c:v>828694.52276160149</c:v>
                </c:pt>
                <c:pt idx="9">
                  <c:v>610298.54873117711</c:v>
                </c:pt>
                <c:pt idx="10">
                  <c:v>566169.49060014542</c:v>
                </c:pt>
                <c:pt idx="11">
                  <c:v>571950.7304769496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DDF-4C9A-AE3F-03AB343F0F05}"/>
            </c:ext>
          </c:extLst>
        </c:ser>
        <c:ser>
          <c:idx val="3"/>
          <c:order val="3"/>
          <c:tx>
            <c:strRef>
              <c:f>Sheet1!$B$50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Sheet1!$C$45:$N$45</c:f>
              <c:strCache>
                <c:ptCount val="12"/>
                <c:pt idx="0">
                  <c:v>Janúar</c:v>
                </c:pt>
                <c:pt idx="1">
                  <c:v>Febrúar</c:v>
                </c:pt>
                <c:pt idx="2">
                  <c:v>Mars</c:v>
                </c:pt>
                <c:pt idx="3">
                  <c:v>Apríl</c:v>
                </c:pt>
                <c:pt idx="4">
                  <c:v>Maí</c:v>
                </c:pt>
                <c:pt idx="5">
                  <c:v>Júní</c:v>
                </c:pt>
                <c:pt idx="6">
                  <c:v>Júlí</c:v>
                </c:pt>
                <c:pt idx="7">
                  <c:v>Ágúst</c:v>
                </c:pt>
                <c:pt idx="8">
                  <c:v>September</c:v>
                </c:pt>
                <c:pt idx="9">
                  <c:v>Október</c:v>
                </c:pt>
                <c:pt idx="10">
                  <c:v>Nóvember</c:v>
                </c:pt>
                <c:pt idx="11">
                  <c:v>Desember</c:v>
                </c:pt>
              </c:strCache>
            </c:strRef>
          </c:cat>
          <c:val>
            <c:numRef>
              <c:f>Sheet1!$C$50:$N$50</c:f>
              <c:numCache>
                <c:formatCode>_(* #,##0_);_(* \(#,##0\);_(* "-"??_);_(@_)</c:formatCode>
                <c:ptCount val="12"/>
                <c:pt idx="0">
                  <c:v>730710.40876297525</c:v>
                </c:pt>
                <c:pt idx="1">
                  <c:v>776522.05517268495</c:v>
                </c:pt>
                <c:pt idx="2">
                  <c:v>846357.72310738417</c:v>
                </c:pt>
                <c:pt idx="3">
                  <c:v>678653.96859935776</c:v>
                </c:pt>
                <c:pt idx="4">
                  <c:v>724306.91175878583</c:v>
                </c:pt>
                <c:pt idx="5">
                  <c:v>719356.50744092267</c:v>
                </c:pt>
                <c:pt idx="6">
                  <c:v>637333.26400946802</c:v>
                </c:pt>
                <c:pt idx="7">
                  <c:v>771098.76778369653</c:v>
                </c:pt>
                <c:pt idx="8">
                  <c:v>921034.40932653425</c:v>
                </c:pt>
                <c:pt idx="9">
                  <c:v>944589.39785949211</c:v>
                </c:pt>
                <c:pt idx="10">
                  <c:v>949960</c:v>
                </c:pt>
                <c:pt idx="11">
                  <c:v>792490.39611995989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DDF-4C9A-AE3F-03AB343F0F05}"/>
            </c:ext>
          </c:extLst>
        </c:ser>
        <c:ser>
          <c:idx val="4"/>
          <c:order val="4"/>
          <c:tx>
            <c:strRef>
              <c:f>Sheet1!$B$51</c:f>
              <c:strCache>
                <c:ptCount val="1"/>
                <c:pt idx="0">
                  <c:v>2022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Sheet1!$C$45:$N$45</c:f>
              <c:strCache>
                <c:ptCount val="12"/>
                <c:pt idx="0">
                  <c:v>Janúar</c:v>
                </c:pt>
                <c:pt idx="1">
                  <c:v>Febrúar</c:v>
                </c:pt>
                <c:pt idx="2">
                  <c:v>Mars</c:v>
                </c:pt>
                <c:pt idx="3">
                  <c:v>Apríl</c:v>
                </c:pt>
                <c:pt idx="4">
                  <c:v>Maí</c:v>
                </c:pt>
                <c:pt idx="5">
                  <c:v>Júní</c:v>
                </c:pt>
                <c:pt idx="6">
                  <c:v>Júlí</c:v>
                </c:pt>
                <c:pt idx="7">
                  <c:v>Ágúst</c:v>
                </c:pt>
                <c:pt idx="8">
                  <c:v>September</c:v>
                </c:pt>
                <c:pt idx="9">
                  <c:v>Október</c:v>
                </c:pt>
                <c:pt idx="10">
                  <c:v>Nóvember</c:v>
                </c:pt>
                <c:pt idx="11">
                  <c:v>Desember</c:v>
                </c:pt>
              </c:strCache>
            </c:strRef>
          </c:cat>
          <c:val>
            <c:numRef>
              <c:f>Sheet1!$C$51:$N$51</c:f>
              <c:numCache>
                <c:formatCode>_(* #,##0_);_(* \(#,##0\);_(* "-"??_);_(@_)</c:formatCode>
                <c:ptCount val="12"/>
                <c:pt idx="0">
                  <c:v>755372.70498292986</c:v>
                </c:pt>
                <c:pt idx="1">
                  <c:v>793360.54032105021</c:v>
                </c:pt>
                <c:pt idx="2">
                  <c:v>984985.58788342495</c:v>
                </c:pt>
                <c:pt idx="3">
                  <c:v>808080.70949619403</c:v>
                </c:pt>
                <c:pt idx="4">
                  <c:v>917610.99551760231</c:v>
                </c:pt>
                <c:pt idx="5">
                  <c:v>862580.21357133705</c:v>
                </c:pt>
                <c:pt idx="6">
                  <c:v>784446.14777276514</c:v>
                </c:pt>
                <c:pt idx="7">
                  <c:v>953950.48686458729</c:v>
                </c:pt>
                <c:pt idx="8">
                  <c:v>1092258.8445745988</c:v>
                </c:pt>
                <c:pt idx="9">
                  <c:v>1080067.7425292258</c:v>
                </c:pt>
                <c:pt idx="10">
                  <c:v>1134867.7832831217</c:v>
                </c:pt>
                <c:pt idx="11">
                  <c:v>979453.17340629583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DDF-4C9A-AE3F-03AB343F0F05}"/>
            </c:ext>
          </c:extLst>
        </c:ser>
        <c:ser>
          <c:idx val="5"/>
          <c:order val="5"/>
          <c:tx>
            <c:strRef>
              <c:f>Sheet1!$B$52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Sheet1!$C$45:$N$45</c:f>
              <c:strCache>
                <c:ptCount val="12"/>
                <c:pt idx="0">
                  <c:v>Janúar</c:v>
                </c:pt>
                <c:pt idx="1">
                  <c:v>Febrúar</c:v>
                </c:pt>
                <c:pt idx="2">
                  <c:v>Mars</c:v>
                </c:pt>
                <c:pt idx="3">
                  <c:v>Apríl</c:v>
                </c:pt>
                <c:pt idx="4">
                  <c:v>Maí</c:v>
                </c:pt>
                <c:pt idx="5">
                  <c:v>Júní</c:v>
                </c:pt>
                <c:pt idx="6">
                  <c:v>Júlí</c:v>
                </c:pt>
                <c:pt idx="7">
                  <c:v>Ágúst</c:v>
                </c:pt>
                <c:pt idx="8">
                  <c:v>September</c:v>
                </c:pt>
                <c:pt idx="9">
                  <c:v>Október</c:v>
                </c:pt>
                <c:pt idx="10">
                  <c:v>Nóvember</c:v>
                </c:pt>
                <c:pt idx="11">
                  <c:v>Desember</c:v>
                </c:pt>
              </c:strCache>
            </c:strRef>
          </c:cat>
          <c:val>
            <c:numRef>
              <c:f>Sheet1!$C$52:$N$52</c:f>
              <c:numCache>
                <c:formatCode>_(* #,##0_);_(* \(#,##0\);_(* "-"??_);_(@_)</c:formatCode>
                <c:ptCount val="12"/>
                <c:pt idx="0" formatCode="_(* #,##0_);_(* \(#,##0\);_(* &quot;-&quot;_);_(@_)">
                  <c:v>1119099.7260411589</c:v>
                </c:pt>
                <c:pt idx="1">
                  <c:v>1068877.612613552</c:v>
                </c:pt>
                <c:pt idx="2">
                  <c:v>1242048.4018036914</c:v>
                </c:pt>
                <c:pt idx="3">
                  <c:v>943686.93348974292</c:v>
                </c:pt>
                <c:pt idx="4">
                  <c:v>989655.77709643845</c:v>
                </c:pt>
                <c:pt idx="5">
                  <c:v>983272.84870467149</c:v>
                </c:pt>
                <c:pt idx="6">
                  <c:v>848166.29177621414</c:v>
                </c:pt>
                <c:pt idx="7">
                  <c:v>1021171.6224128545</c:v>
                </c:pt>
                <c:pt idx="8">
                  <c:v>1108654.2644680133</c:v>
                </c:pt>
                <c:pt idx="9">
                  <c:v>1142683.5239534182</c:v>
                </c:pt>
                <c:pt idx="10">
                  <c:v>1180475.7176808158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DDF-4C9A-AE3F-03AB343F0F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9255135"/>
        <c:axId val="1242450255"/>
      </c:lineChart>
      <c:catAx>
        <c:axId val="6492551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1242450255"/>
        <c:crosses val="autoZero"/>
        <c:auto val="1"/>
        <c:lblAlgn val="ctr"/>
        <c:lblOffset val="100"/>
        <c:noMultiLvlLbl val="0"/>
      </c:catAx>
      <c:valAx>
        <c:axId val="12424502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6492551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Þróun innstiga 2019-2023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Sheet1!$C$2:$BI$2</c:f>
              <c:strCache>
                <c:ptCount val="59"/>
                <c:pt idx="0">
                  <c:v>jan.19</c:v>
                </c:pt>
                <c:pt idx="1">
                  <c:v>feb.19</c:v>
                </c:pt>
                <c:pt idx="2">
                  <c:v>mars 19</c:v>
                </c:pt>
                <c:pt idx="3">
                  <c:v>apr.19</c:v>
                </c:pt>
                <c:pt idx="4">
                  <c:v>maí 19</c:v>
                </c:pt>
                <c:pt idx="5">
                  <c:v>júní 19</c:v>
                </c:pt>
                <c:pt idx="6">
                  <c:v>júlí 19</c:v>
                </c:pt>
                <c:pt idx="7">
                  <c:v>ágúst 19</c:v>
                </c:pt>
                <c:pt idx="8">
                  <c:v>sep.19</c:v>
                </c:pt>
                <c:pt idx="9">
                  <c:v>okt 19</c:v>
                </c:pt>
                <c:pt idx="10">
                  <c:v>nóv 19</c:v>
                </c:pt>
                <c:pt idx="11">
                  <c:v>des 19</c:v>
                </c:pt>
                <c:pt idx="12">
                  <c:v>jan.20</c:v>
                </c:pt>
                <c:pt idx="13">
                  <c:v>feb.20</c:v>
                </c:pt>
                <c:pt idx="14">
                  <c:v>mars 20</c:v>
                </c:pt>
                <c:pt idx="15">
                  <c:v>apr.20</c:v>
                </c:pt>
                <c:pt idx="16">
                  <c:v>maí 20</c:v>
                </c:pt>
                <c:pt idx="17">
                  <c:v>júní 20</c:v>
                </c:pt>
                <c:pt idx="18">
                  <c:v>júlí 20</c:v>
                </c:pt>
                <c:pt idx="19">
                  <c:v>ágúst 20</c:v>
                </c:pt>
                <c:pt idx="20">
                  <c:v>sep.20</c:v>
                </c:pt>
                <c:pt idx="21">
                  <c:v>okt 20</c:v>
                </c:pt>
                <c:pt idx="22">
                  <c:v>nóv 20</c:v>
                </c:pt>
                <c:pt idx="23">
                  <c:v>des 20</c:v>
                </c:pt>
                <c:pt idx="24">
                  <c:v>jan.21</c:v>
                </c:pt>
                <c:pt idx="25">
                  <c:v>feb.21</c:v>
                </c:pt>
                <c:pt idx="26">
                  <c:v>mars 21</c:v>
                </c:pt>
                <c:pt idx="27">
                  <c:v>apr.21</c:v>
                </c:pt>
                <c:pt idx="28">
                  <c:v>maí 21</c:v>
                </c:pt>
                <c:pt idx="29">
                  <c:v>júní 21</c:v>
                </c:pt>
                <c:pt idx="30">
                  <c:v>júlí 21</c:v>
                </c:pt>
                <c:pt idx="31">
                  <c:v>ágúst 21</c:v>
                </c:pt>
                <c:pt idx="32">
                  <c:v>sep.21</c:v>
                </c:pt>
                <c:pt idx="33">
                  <c:v>okt 21</c:v>
                </c:pt>
                <c:pt idx="34">
                  <c:v>nóv 21</c:v>
                </c:pt>
                <c:pt idx="35">
                  <c:v>des 21</c:v>
                </c:pt>
                <c:pt idx="36">
                  <c:v>jan.22</c:v>
                </c:pt>
                <c:pt idx="37">
                  <c:v>feb.22</c:v>
                </c:pt>
                <c:pt idx="38">
                  <c:v>mars 22</c:v>
                </c:pt>
                <c:pt idx="39">
                  <c:v>apr.22</c:v>
                </c:pt>
                <c:pt idx="40">
                  <c:v>maí 22</c:v>
                </c:pt>
                <c:pt idx="41">
                  <c:v>júní 22</c:v>
                </c:pt>
                <c:pt idx="42">
                  <c:v>júlí 22</c:v>
                </c:pt>
                <c:pt idx="43">
                  <c:v>ágúst 22</c:v>
                </c:pt>
                <c:pt idx="44">
                  <c:v>sep.22</c:v>
                </c:pt>
                <c:pt idx="45">
                  <c:v>okt 22</c:v>
                </c:pt>
                <c:pt idx="46">
                  <c:v>nóv 22</c:v>
                </c:pt>
                <c:pt idx="47">
                  <c:v>des 22</c:v>
                </c:pt>
                <c:pt idx="48">
                  <c:v>jan.23</c:v>
                </c:pt>
                <c:pt idx="49">
                  <c:v>feb.23</c:v>
                </c:pt>
                <c:pt idx="50">
                  <c:v>mars 23</c:v>
                </c:pt>
                <c:pt idx="51">
                  <c:v>apr.23</c:v>
                </c:pt>
                <c:pt idx="52">
                  <c:v>maí 23</c:v>
                </c:pt>
                <c:pt idx="53">
                  <c:v>júní 23</c:v>
                </c:pt>
                <c:pt idx="54">
                  <c:v>júlí 23</c:v>
                </c:pt>
                <c:pt idx="55">
                  <c:v>ágúst 23</c:v>
                </c:pt>
                <c:pt idx="56">
                  <c:v>sep.23</c:v>
                </c:pt>
                <c:pt idx="57">
                  <c:v>okt 23</c:v>
                </c:pt>
                <c:pt idx="58">
                  <c:v>nóv 23</c:v>
                </c:pt>
              </c:strCache>
            </c:strRef>
          </c:cat>
          <c:val>
            <c:numRef>
              <c:f>Sheet1!$C$3:$BI$3</c:f>
              <c:numCache>
                <c:formatCode>_(* #,##0_);_(* \(#,##0\);_(* "-"_);_(@_)</c:formatCode>
                <c:ptCount val="59"/>
                <c:pt idx="0">
                  <c:v>1048748.033777083</c:v>
                </c:pt>
                <c:pt idx="1">
                  <c:v>958304.70184022491</c:v>
                </c:pt>
                <c:pt idx="2">
                  <c:v>1101827.5126197827</c:v>
                </c:pt>
                <c:pt idx="3">
                  <c:v>888617.48265973676</c:v>
                </c:pt>
                <c:pt idx="4">
                  <c:v>1004452.5669207659</c:v>
                </c:pt>
                <c:pt idx="5">
                  <c:v>880984.26185052434</c:v>
                </c:pt>
                <c:pt idx="6">
                  <c:v>872158.86731919006</c:v>
                </c:pt>
                <c:pt idx="7">
                  <c:v>1037886.7555244254</c:v>
                </c:pt>
                <c:pt idx="8">
                  <c:v>1125135.7303981374</c:v>
                </c:pt>
                <c:pt idx="9">
                  <c:v>1203992.8554795678</c:v>
                </c:pt>
                <c:pt idx="10">
                  <c:v>1156078.7481440327</c:v>
                </c:pt>
                <c:pt idx="11">
                  <c:v>905081.55562814348</c:v>
                </c:pt>
                <c:pt idx="12" formatCode="General">
                  <c:v>1077039</c:v>
                </c:pt>
                <c:pt idx="13" formatCode="General">
                  <c:v>1087228.3125213159</c:v>
                </c:pt>
                <c:pt idx="14" formatCode="General">
                  <c:v>798833</c:v>
                </c:pt>
                <c:pt idx="15" formatCode="General">
                  <c:v>383244</c:v>
                </c:pt>
                <c:pt idx="16" formatCode="General">
                  <c:v>707980</c:v>
                </c:pt>
                <c:pt idx="17" formatCode="General">
                  <c:v>773646</c:v>
                </c:pt>
                <c:pt idx="18" formatCode="General">
                  <c:v>720781.69076738588</c:v>
                </c:pt>
                <c:pt idx="19" formatCode="General">
                  <c:v>724549.08035848546</c:v>
                </c:pt>
                <c:pt idx="20" formatCode="General">
                  <c:v>828694.52276160149</c:v>
                </c:pt>
                <c:pt idx="21" formatCode="General">
                  <c:v>610298.54873117711</c:v>
                </c:pt>
                <c:pt idx="22" formatCode="General">
                  <c:v>566169.49060014542</c:v>
                </c:pt>
                <c:pt idx="23" formatCode="General">
                  <c:v>571950.7304769496</c:v>
                </c:pt>
                <c:pt idx="24" formatCode="General">
                  <c:v>755372.70498292986</c:v>
                </c:pt>
                <c:pt idx="25" formatCode="General">
                  <c:v>793360.54032105021</c:v>
                </c:pt>
                <c:pt idx="26" formatCode="General">
                  <c:v>984985.58788342495</c:v>
                </c:pt>
                <c:pt idx="27" formatCode="General">
                  <c:v>808080.70949619403</c:v>
                </c:pt>
                <c:pt idx="28" formatCode="General">
                  <c:v>917610.99551760231</c:v>
                </c:pt>
                <c:pt idx="29" formatCode="General">
                  <c:v>862580.21357133705</c:v>
                </c:pt>
                <c:pt idx="30" formatCode="General">
                  <c:v>784446.14777276514</c:v>
                </c:pt>
                <c:pt idx="31" formatCode="General">
                  <c:v>953950.48686458729</c:v>
                </c:pt>
                <c:pt idx="32" formatCode="General">
                  <c:v>1092258.8445745988</c:v>
                </c:pt>
                <c:pt idx="33" formatCode="General">
                  <c:v>1080067.7425292258</c:v>
                </c:pt>
                <c:pt idx="34" formatCode="General">
                  <c:v>1134867.7832831217</c:v>
                </c:pt>
                <c:pt idx="35" formatCode="General">
                  <c:v>979453.17340629583</c:v>
                </c:pt>
                <c:pt idx="36" formatCode="General">
                  <c:v>755372.70498292986</c:v>
                </c:pt>
                <c:pt idx="37" formatCode="General">
                  <c:v>793360.54032105021</c:v>
                </c:pt>
                <c:pt idx="38" formatCode="General">
                  <c:v>984985.58788342495</c:v>
                </c:pt>
                <c:pt idx="39" formatCode="General">
                  <c:v>808080.70949619403</c:v>
                </c:pt>
                <c:pt idx="40" formatCode="General">
                  <c:v>917610.99551760231</c:v>
                </c:pt>
                <c:pt idx="41" formatCode="General">
                  <c:v>862580.21357133705</c:v>
                </c:pt>
                <c:pt idx="42" formatCode="General">
                  <c:v>784446.14777276514</c:v>
                </c:pt>
                <c:pt idx="43" formatCode="General">
                  <c:v>953950.48686458729</c:v>
                </c:pt>
                <c:pt idx="44" formatCode="General">
                  <c:v>1092258.8445745988</c:v>
                </c:pt>
                <c:pt idx="45" formatCode="General">
                  <c:v>1080067.7425292258</c:v>
                </c:pt>
                <c:pt idx="46" formatCode="General">
                  <c:v>1134867.7832831217</c:v>
                </c:pt>
                <c:pt idx="47" formatCode="General">
                  <c:v>979453.17340629583</c:v>
                </c:pt>
                <c:pt idx="48" formatCode="General">
                  <c:v>1119099.7260411589</c:v>
                </c:pt>
                <c:pt idx="49" formatCode="General">
                  <c:v>1068877.612613552</c:v>
                </c:pt>
                <c:pt idx="50" formatCode="General">
                  <c:v>1242048.4018036914</c:v>
                </c:pt>
                <c:pt idx="51" formatCode="General">
                  <c:v>943686.93348974292</c:v>
                </c:pt>
                <c:pt idx="52" formatCode="General">
                  <c:v>989655.77709643845</c:v>
                </c:pt>
                <c:pt idx="53" formatCode="General">
                  <c:v>983272.84870467149</c:v>
                </c:pt>
                <c:pt idx="54" formatCode="General">
                  <c:v>848166.29177621414</c:v>
                </c:pt>
                <c:pt idx="55" formatCode="General">
                  <c:v>1021171.6224128545</c:v>
                </c:pt>
                <c:pt idx="56" formatCode="General">
                  <c:v>1108654.2644680133</c:v>
                </c:pt>
                <c:pt idx="57" formatCode="General">
                  <c:v>1142683.5239534182</c:v>
                </c:pt>
                <c:pt idx="58">
                  <c:v>1180475.7176808158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AF8-453F-AF7A-7AB2996B88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41155600"/>
        <c:axId val="1204973728"/>
      </c:lineChart>
      <c:catAx>
        <c:axId val="941155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1204973728"/>
        <c:crosses val="autoZero"/>
        <c:auto val="1"/>
        <c:lblAlgn val="ctr"/>
        <c:lblOffset val="100"/>
        <c:noMultiLvlLbl val="0"/>
      </c:catAx>
      <c:valAx>
        <c:axId val="1204973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941155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Data!$A$31</c:f>
              <c:strCache>
                <c:ptCount val="1"/>
                <c:pt idx="0">
                  <c:v>Klapp app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Data!$B$30:$D$30</c:f>
              <c:strCache>
                <c:ptCount val="3"/>
                <c:pt idx="0">
                  <c:v>Stakt Fargjald</c:v>
                </c:pt>
                <c:pt idx="1">
                  <c:v>30 Daga Kort</c:v>
                </c:pt>
                <c:pt idx="2">
                  <c:v>Árskort</c:v>
                </c:pt>
              </c:strCache>
            </c:strRef>
          </c:cat>
          <c:val>
            <c:numRef>
              <c:f>Data!$B$31:$D$31</c:f>
              <c:numCache>
                <c:formatCode>0%</c:formatCode>
                <c:ptCount val="3"/>
                <c:pt idx="0">
                  <c:v>0.97263958959384389</c:v>
                </c:pt>
                <c:pt idx="1">
                  <c:v>0.7572224381396554</c:v>
                </c:pt>
                <c:pt idx="2">
                  <c:v>0.55962343096234313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78-45A1-A451-D633AE56B786}"/>
            </c:ext>
          </c:extLst>
        </c:ser>
        <c:ser>
          <c:idx val="1"/>
          <c:order val="1"/>
          <c:tx>
            <c:strRef>
              <c:f>Data!$A$32</c:f>
              <c:strCache>
                <c:ptCount val="1"/>
                <c:pt idx="0">
                  <c:v>Klapp kort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Data!$B$30:$D$30</c:f>
              <c:strCache>
                <c:ptCount val="3"/>
                <c:pt idx="0">
                  <c:v>Stakt Fargjald</c:v>
                </c:pt>
                <c:pt idx="1">
                  <c:v>30 Daga Kort</c:v>
                </c:pt>
                <c:pt idx="2">
                  <c:v>Árskort</c:v>
                </c:pt>
              </c:strCache>
            </c:strRef>
          </c:cat>
          <c:val>
            <c:numRef>
              <c:f>Data!$B$32:$D$32</c:f>
              <c:numCache>
                <c:formatCode>0%</c:formatCode>
                <c:ptCount val="3"/>
                <c:pt idx="0">
                  <c:v>2.7360410406156093E-2</c:v>
                </c:pt>
                <c:pt idx="1">
                  <c:v>0.2427775618603446</c:v>
                </c:pt>
                <c:pt idx="2">
                  <c:v>0.44037656903765693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78-45A1-A451-D633AE56B78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450505440"/>
        <c:axId val="1221040111"/>
      </c:barChart>
      <c:catAx>
        <c:axId val="450505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1221040111"/>
        <c:crosses val="autoZero"/>
        <c:auto val="1"/>
        <c:lblAlgn val="ctr"/>
        <c:lblOffset val="100"/>
        <c:noMultiLvlLbl val="0"/>
      </c:catAx>
      <c:valAx>
        <c:axId val="1221040111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50505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0.60586</cdr:x>
      <cdr:y>0.66456</cdr:y>
    </cdr:from>
    <cdr:to>
      <cdr:x>1</cdr:x>
      <cdr:y>0.85542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8AC66F29-9D0E-55B9-5D25-9CDD3AB4DC07}"/>
            </a:ext>
          </a:extLst>
        </cdr:cNvPr>
        <cdr:cNvSpPr txBox="1"/>
      </cdr:nvSpPr>
      <cdr:spPr>
        <a:xfrm xmlns:a="http://schemas.openxmlformats.org/drawingml/2006/main">
          <a:off x="6405418" y="4179454"/>
          <a:ext cx="3870036" cy="120032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I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err="1"/>
            <a:t>Fjöldi</a:t>
          </a:r>
          <a:r>
            <a:rPr lang="en-US" dirty="0"/>
            <a:t> </a:t>
          </a:r>
          <a:r>
            <a:rPr lang="en-US" dirty="0" err="1"/>
            <a:t>innstiga</a:t>
          </a:r>
          <a:r>
            <a:rPr lang="en-US" dirty="0"/>
            <a:t> </a:t>
          </a:r>
          <a:r>
            <a:rPr lang="en-US" dirty="0" err="1"/>
            <a:t>árið</a:t>
          </a:r>
          <a:r>
            <a:rPr lang="en-US" dirty="0"/>
            <a:t> 2023 </a:t>
          </a:r>
          <a:r>
            <a:rPr lang="en-US" dirty="0" err="1"/>
            <a:t>stefnir</a:t>
          </a:r>
          <a:r>
            <a:rPr lang="en-US" dirty="0"/>
            <a:t> í </a:t>
          </a:r>
          <a:r>
            <a:rPr lang="en-US" dirty="0" err="1"/>
            <a:t>að</a:t>
          </a:r>
          <a:r>
            <a:rPr lang="en-US" dirty="0"/>
            <a:t> vera </a:t>
          </a:r>
          <a:r>
            <a:rPr lang="en-US" dirty="0" err="1"/>
            <a:t>sá</a:t>
          </a:r>
          <a:r>
            <a:rPr lang="en-US" dirty="0"/>
            <a:t> </a:t>
          </a:r>
          <a:r>
            <a:rPr lang="en-US" dirty="0" err="1"/>
            <a:t>mesti</a:t>
          </a:r>
          <a:r>
            <a:rPr lang="en-US" dirty="0"/>
            <a:t> </a:t>
          </a:r>
          <a:r>
            <a:rPr lang="en-US" dirty="0" err="1"/>
            <a:t>frá</a:t>
          </a:r>
          <a:r>
            <a:rPr lang="en-US" dirty="0"/>
            <a:t> </a:t>
          </a:r>
          <a:r>
            <a:rPr lang="en-US" dirty="0" err="1"/>
            <a:t>upphafi</a:t>
          </a:r>
          <a:r>
            <a:rPr lang="en-US" dirty="0"/>
            <a:t> </a:t>
          </a:r>
          <a:r>
            <a:rPr lang="en-US" dirty="0" err="1"/>
            <a:t>mælinga</a:t>
          </a:r>
          <a:r>
            <a:rPr lang="en-US" dirty="0"/>
            <a:t>, </a:t>
          </a:r>
          <a:r>
            <a:rPr lang="en-US" dirty="0" err="1"/>
            <a:t>ef</a:t>
          </a:r>
          <a:r>
            <a:rPr lang="en-US" dirty="0"/>
            <a:t> </a:t>
          </a:r>
          <a:r>
            <a:rPr lang="en-US" dirty="0" err="1"/>
            <a:t>desember</a:t>
          </a:r>
          <a:r>
            <a:rPr lang="en-US" dirty="0"/>
            <a:t> </a:t>
          </a:r>
          <a:r>
            <a:rPr lang="en-US" dirty="0" err="1"/>
            <a:t>verður</a:t>
          </a:r>
          <a:r>
            <a:rPr lang="en-US" dirty="0"/>
            <a:t> </a:t>
          </a:r>
          <a:r>
            <a:rPr lang="en-US" dirty="0" err="1"/>
            <a:t>sambærilegur</a:t>
          </a:r>
          <a:r>
            <a:rPr lang="en-US" dirty="0"/>
            <a:t> og </a:t>
          </a:r>
          <a:r>
            <a:rPr lang="en-US" dirty="0" err="1"/>
            <a:t>fyrri</a:t>
          </a:r>
          <a:r>
            <a:rPr lang="en-US" dirty="0"/>
            <a:t> </a:t>
          </a:r>
          <a:r>
            <a:rPr lang="en-US" dirty="0" err="1"/>
            <a:t>ár</a:t>
          </a:r>
          <a:r>
            <a:rPr lang="en-US" dirty="0"/>
            <a:t>.</a:t>
          </a:r>
          <a:endParaRPr lang="is-IS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B2ABE-0A94-4E3E-910D-7E81DFAE7CAF}" type="datetimeFigureOut">
              <a:rPr lang="is-IS" smtClean="0"/>
              <a:t>9.1.2024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F0550-3001-4195-8399-A98DDA44022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790313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sz="1200" b="1" dirty="0"/>
              <a:t> (kl. 7:30-9:00 og 15:30-17:00, 11-13 og um helgar 11-13)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ED73F9-E6D9-4089-A62C-13F29A8D7A4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42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6794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8501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74100-5731-FE55-030B-01E1C0B575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F43D8E-077C-268E-F6F1-507B5E601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E057D-89A7-3A6F-0BBB-497CF7E44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369D-5526-4346-A5F1-F3B97EEC62D3}" type="datetimeFigureOut">
              <a:rPr lang="is-IS" smtClean="0"/>
              <a:t>9.1.2024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1853A-EDE8-7BA6-AE01-0E3EB0C51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1B5A5-BF35-4061-4ADC-F771C8C58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19DE-88FA-4353-B937-D6686B6E7DF9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081776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2AF4D-EA79-50DC-78E0-195D8E7EA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83FDE8-C843-921E-FB8C-9FA7537B5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CA119-BA02-4AB5-88C7-BEE39D5D8471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4407D8-F733-FCEB-F937-AEB12B351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AC2E6-5929-E2C5-DBFD-240DE9116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BD52-71A4-48E1-BA8C-2C76DE0E0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858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785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8886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F995EEC-9302-594E-BB22-2E116BDA0177}"/>
              </a:ext>
            </a:extLst>
          </p:cNvPr>
          <p:cNvSpPr/>
          <p:nvPr/>
        </p:nvSpPr>
        <p:spPr>
          <a:xfrm>
            <a:off x="10545417" y="0"/>
            <a:ext cx="1646583" cy="6858000"/>
          </a:xfrm>
          <a:prstGeom prst="rect">
            <a:avLst/>
          </a:prstGeom>
          <a:solidFill>
            <a:srgbClr val="FFD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AAAEA4-1751-A344-BB20-B69CB0B82E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41269" y="282713"/>
            <a:ext cx="654878" cy="65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618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T America Rg" pitchFamily="2" charset="77"/>
          <a:ea typeface="GT America Rg" pitchFamily="2" charset="77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T America Rg" pitchFamily="2" charset="77"/>
          <a:ea typeface="GT America Rg" pitchFamily="2" charset="77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T America Rg" pitchFamily="2" charset="77"/>
          <a:ea typeface="GT America Rg" pitchFamily="2" charset="77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T America Rg" pitchFamily="2" charset="77"/>
          <a:ea typeface="GT America Rg" pitchFamily="2" charset="77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T America Rg" pitchFamily="2" charset="77"/>
          <a:ea typeface="GT America Rg" pitchFamily="2" charset="7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568BFBB-B4B3-3D43-8EBE-567E7218AB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37284"/>
            <a:ext cx="12192000" cy="69952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9AD630-AB87-C947-95C4-71DD397C61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1269" y="282713"/>
            <a:ext cx="654878" cy="6548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4B8ACE-D6D2-0746-ACEC-CC72BA9B16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082" y="3663923"/>
            <a:ext cx="10803835" cy="233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103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413398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C833F-55CF-0BFA-22AE-926E1F8534E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092977" y="1077393"/>
            <a:ext cx="7315200" cy="1655763"/>
          </a:xfrm>
        </p:spPr>
        <p:txBody>
          <a:bodyPr/>
          <a:lstStyle/>
          <a:p>
            <a:r>
              <a:rPr lang="is-IS" sz="6600" dirty="0"/>
              <a:t>Tölfræði</a:t>
            </a:r>
            <a:endParaRPr lang="is-I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D19C67-C795-24E3-2B95-2B1833A84056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092977" y="2052757"/>
            <a:ext cx="9144000" cy="1655762"/>
          </a:xfrm>
        </p:spPr>
        <p:txBody>
          <a:bodyPr anchor="ctr"/>
          <a:lstStyle/>
          <a:p>
            <a:pPr marL="0" indent="0">
              <a:buNone/>
            </a:pPr>
            <a:endParaRPr lang="is-IS"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632B02-D4C6-C559-7881-7F6F670F3E75}"/>
              </a:ext>
            </a:extLst>
          </p:cNvPr>
          <p:cNvSpPr txBox="1"/>
          <p:nvPr/>
        </p:nvSpPr>
        <p:spPr>
          <a:xfrm>
            <a:off x="9144000" y="5865091"/>
            <a:ext cx="1921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15.12.2023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637953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F47E5F19-23B8-4A7C-4339-0011ECE3F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206" y="-23422"/>
            <a:ext cx="11089576" cy="1325563"/>
          </a:xfrm>
        </p:spPr>
        <p:txBody>
          <a:bodyPr>
            <a:normAutofit/>
          </a:bodyPr>
          <a:lstStyle/>
          <a:p>
            <a:r>
              <a:rPr lang="is-IS" sz="3200" b="1" dirty="0"/>
              <a:t>Stundvísi á mismunandi tímum dags haustið 2023</a:t>
            </a:r>
            <a:endParaRPr lang="en-US" sz="32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6F3DCF-7E8F-097C-8D4A-2A444728F5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082" t="27902"/>
          <a:stretch/>
        </p:blipFill>
        <p:spPr>
          <a:xfrm>
            <a:off x="565607" y="1175630"/>
            <a:ext cx="5599523" cy="2286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E5306A-A228-08D2-A3B0-E1FD9256C1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745" t="27475" r="9327"/>
          <a:stretch/>
        </p:blipFill>
        <p:spPr>
          <a:xfrm>
            <a:off x="5708300" y="1126359"/>
            <a:ext cx="4665523" cy="21252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CDA34B-C275-08A6-C615-ED12B604279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844" t="29475" r="7716"/>
          <a:stretch/>
        </p:blipFill>
        <p:spPr>
          <a:xfrm>
            <a:off x="6096000" y="3985556"/>
            <a:ext cx="4244411" cy="20879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8CAA820-0C2E-BD6E-ED30-E0CE1E9A4CE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232" t="33514" r="3474" b="-5286"/>
          <a:stretch/>
        </p:blipFill>
        <p:spPr>
          <a:xfrm>
            <a:off x="341962" y="4113182"/>
            <a:ext cx="4881888" cy="221522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59696EC-F79E-A761-66E7-01788D0F68C5}"/>
              </a:ext>
            </a:extLst>
          </p:cNvPr>
          <p:cNvSpPr txBox="1"/>
          <p:nvPr/>
        </p:nvSpPr>
        <p:spPr>
          <a:xfrm>
            <a:off x="898250" y="3433916"/>
            <a:ext cx="3248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/>
              <a:t>Annatími á morgnana virka daga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8E8A35-D316-C586-AFC6-BD0E47309DD4}"/>
              </a:ext>
            </a:extLst>
          </p:cNvPr>
          <p:cNvSpPr txBox="1"/>
          <p:nvPr/>
        </p:nvSpPr>
        <p:spPr>
          <a:xfrm>
            <a:off x="6381751" y="3433916"/>
            <a:ext cx="3769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/>
              <a:t>Annatími seinni partinn virka daga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6FCE1F3-D5AB-D669-1086-1F9E46ADF3E0}"/>
              </a:ext>
            </a:extLst>
          </p:cNvPr>
          <p:cNvSpPr txBox="1"/>
          <p:nvPr/>
        </p:nvSpPr>
        <p:spPr>
          <a:xfrm>
            <a:off x="898249" y="6278222"/>
            <a:ext cx="3769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/>
              <a:t>Utan annatíma virka daga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3D6616E-229A-1CB8-1A6C-D4ACA03D453E}"/>
              </a:ext>
            </a:extLst>
          </p:cNvPr>
          <p:cNvSpPr txBox="1"/>
          <p:nvPr/>
        </p:nvSpPr>
        <p:spPr>
          <a:xfrm>
            <a:off x="6381751" y="6326048"/>
            <a:ext cx="3769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/>
              <a:t>Um helgar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27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32D803-822F-1BC2-533F-8AF8560A3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08" y="1498863"/>
            <a:ext cx="10303745" cy="444901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29A59FC-FB92-3769-B94A-906E5D9BE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109" y="173300"/>
            <a:ext cx="11353800" cy="1325563"/>
          </a:xfrm>
        </p:spPr>
        <p:txBody>
          <a:bodyPr>
            <a:normAutofit/>
          </a:bodyPr>
          <a:lstStyle/>
          <a:p>
            <a:r>
              <a:rPr lang="is-IS" sz="3200" b="1" dirty="0"/>
              <a:t>Stundvísi leiða á höfuðborgarsvæðinu frá júní til nóvember 2023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809616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BC8C0F-A0C6-D980-6D0C-589D9A5D7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11" y="1041561"/>
            <a:ext cx="9947704" cy="5737930"/>
          </a:xfrm>
          <a:prstGeom prst="rect">
            <a:avLst/>
          </a:prstGeom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9620DF37-4C37-9FF5-CEEC-1F45E2029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209" y="78509"/>
            <a:ext cx="11353800" cy="1325563"/>
          </a:xfrm>
        </p:spPr>
        <p:txBody>
          <a:bodyPr>
            <a:normAutofit/>
          </a:bodyPr>
          <a:lstStyle/>
          <a:p>
            <a:r>
              <a:rPr lang="is-IS" sz="3200" b="1" dirty="0"/>
              <a:t>Stundvísi eftir leiðum haustið 2023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447039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13CAE1-22CD-E267-92E0-EB3321501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267" y="1385455"/>
            <a:ext cx="9677910" cy="5472545"/>
          </a:xfrm>
          <a:prstGeom prst="rect">
            <a:avLst/>
          </a:prstGeom>
        </p:spPr>
      </p:pic>
      <p:sp>
        <p:nvSpPr>
          <p:cNvPr id="8" name="Title 5">
            <a:extLst>
              <a:ext uri="{FF2B5EF4-FFF2-40B4-BE49-F238E27FC236}">
                <a16:creationId xmlns:a16="http://schemas.microsoft.com/office/drawing/2014/main" id="{6C1E270F-1E5B-C615-52E7-89062A530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636" y="139819"/>
            <a:ext cx="11353800" cy="1325563"/>
          </a:xfrm>
        </p:spPr>
        <p:txBody>
          <a:bodyPr>
            <a:normAutofit/>
          </a:bodyPr>
          <a:lstStyle/>
          <a:p>
            <a:r>
              <a:rPr lang="is-IS" sz="3200" b="1" dirty="0"/>
              <a:t>Seinkanir eftir leiðum haustið 2023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284395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>
            <a:extLst>
              <a:ext uri="{FF2B5EF4-FFF2-40B4-BE49-F238E27FC236}">
                <a16:creationId xmlns:a16="http://schemas.microsoft.com/office/drawing/2014/main" id="{9620DF37-4C37-9FF5-CEEC-1F45E2029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209" y="78509"/>
            <a:ext cx="11353800" cy="1325563"/>
          </a:xfrm>
        </p:spPr>
        <p:txBody>
          <a:bodyPr>
            <a:normAutofit/>
          </a:bodyPr>
          <a:lstStyle/>
          <a:p>
            <a:r>
              <a:rPr lang="is-IS" sz="2800" b="1" dirty="0"/>
              <a:t>Forgangsljós eitt úrræða til að auka stundvísi og stytta ferðatíma</a:t>
            </a:r>
            <a:endParaRPr lang="en-US" sz="28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ACBA6F-DDA7-420C-0C41-66156D4E9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494" y="1048668"/>
            <a:ext cx="9039288" cy="580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714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5FDA2F97-97EA-B5F9-4322-B40E984AE9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47322" y="1718812"/>
            <a:ext cx="5322021" cy="924529"/>
          </a:xfrm>
        </p:spPr>
        <p:txBody>
          <a:bodyPr/>
          <a:lstStyle/>
          <a:p>
            <a:pPr algn="l"/>
            <a:r>
              <a:rPr lang="is-IS" sz="2000" dirty="0"/>
              <a:t>Skipting farmiðla – Klapp app </a:t>
            </a:r>
            <a:r>
              <a:rPr lang="is-IS" sz="2000" dirty="0" err="1"/>
              <a:t>vs</a:t>
            </a:r>
            <a:r>
              <a:rPr lang="is-IS" sz="2000" dirty="0"/>
              <a:t> Klapp kort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is-IS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D8A43F4-E0C2-1DC7-84E2-D15221BFBA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3492990"/>
              </p:ext>
            </p:extLst>
          </p:nvPr>
        </p:nvGraphicFramePr>
        <p:xfrm>
          <a:off x="2040172" y="2404610"/>
          <a:ext cx="6736322" cy="3271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2260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A2472C-1AFD-2B53-36DD-528DF8772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0050" y="341313"/>
            <a:ext cx="9144000" cy="1011237"/>
          </a:xfrm>
        </p:spPr>
        <p:txBody>
          <a:bodyPr/>
          <a:lstStyle/>
          <a:p>
            <a:pPr algn="l"/>
            <a:r>
              <a:rPr lang="en-US" sz="5400" dirty="0"/>
              <a:t>Pant</a:t>
            </a:r>
            <a:endParaRPr lang="is-IS" sz="54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FDA2F97-97EA-B5F9-4322-B40E984AE9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0050" y="1717705"/>
            <a:ext cx="9144000" cy="3802878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err="1"/>
              <a:t>Sér</a:t>
            </a:r>
            <a:r>
              <a:rPr lang="en-US" dirty="0"/>
              <a:t> um </a:t>
            </a:r>
            <a:r>
              <a:rPr lang="en-US" dirty="0" err="1"/>
              <a:t>akstur</a:t>
            </a:r>
            <a:r>
              <a:rPr lang="en-US" dirty="0"/>
              <a:t> </a:t>
            </a:r>
            <a:r>
              <a:rPr lang="en-US" dirty="0" err="1"/>
              <a:t>fatlaðs</a:t>
            </a:r>
            <a:r>
              <a:rPr lang="en-US" dirty="0"/>
              <a:t> </a:t>
            </a:r>
            <a:r>
              <a:rPr lang="en-US" dirty="0" err="1"/>
              <a:t>fólks</a:t>
            </a:r>
            <a:r>
              <a:rPr lang="en-US" dirty="0"/>
              <a:t> </a:t>
            </a:r>
            <a:r>
              <a:rPr lang="en-US" dirty="0" err="1"/>
              <a:t>fyrir</a:t>
            </a:r>
            <a:r>
              <a:rPr lang="en-US" dirty="0"/>
              <a:t> 4 </a:t>
            </a:r>
            <a:r>
              <a:rPr lang="en-US" dirty="0" err="1"/>
              <a:t>sveitarfélög</a:t>
            </a:r>
            <a:r>
              <a:rPr lang="en-US" dirty="0"/>
              <a:t> á höfuðborgarsvæðinu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err="1"/>
              <a:t>Meðalferðafjöldi</a:t>
            </a:r>
            <a:r>
              <a:rPr lang="en-US" dirty="0"/>
              <a:t> á </a:t>
            </a:r>
            <a:r>
              <a:rPr lang="en-US" dirty="0" err="1"/>
              <a:t>mánuði</a:t>
            </a:r>
            <a:r>
              <a:rPr lang="en-US" dirty="0"/>
              <a:t> er </a:t>
            </a:r>
            <a:r>
              <a:rPr lang="en-US" dirty="0" err="1"/>
              <a:t>frá</a:t>
            </a:r>
            <a:r>
              <a:rPr lang="en-US" dirty="0"/>
              <a:t> 18 </a:t>
            </a:r>
            <a:r>
              <a:rPr lang="en-US" dirty="0" err="1"/>
              <a:t>þús</a:t>
            </a:r>
            <a:r>
              <a:rPr lang="en-US" dirty="0"/>
              <a:t>. </a:t>
            </a:r>
            <a:r>
              <a:rPr lang="en-US" dirty="0" err="1"/>
              <a:t>upp</a:t>
            </a:r>
            <a:r>
              <a:rPr lang="en-US" dirty="0"/>
              <a:t> í </a:t>
            </a:r>
            <a:r>
              <a:rPr lang="en-US" dirty="0" err="1"/>
              <a:t>rúmar</a:t>
            </a:r>
            <a:r>
              <a:rPr lang="en-US" dirty="0"/>
              <a:t> 40 </a:t>
            </a:r>
            <a:r>
              <a:rPr lang="en-US" dirty="0" err="1"/>
              <a:t>þús</a:t>
            </a:r>
            <a:r>
              <a:rPr lang="en-US" dirty="0"/>
              <a:t>. </a:t>
            </a:r>
            <a:r>
              <a:rPr lang="en-US" dirty="0" err="1"/>
              <a:t>ferðir</a:t>
            </a: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err="1"/>
              <a:t>Bílar</a:t>
            </a:r>
            <a:r>
              <a:rPr lang="en-US" dirty="0"/>
              <a:t> Pant </a:t>
            </a:r>
            <a:r>
              <a:rPr lang="en-US" dirty="0" err="1"/>
              <a:t>nýttir</a:t>
            </a:r>
            <a:r>
              <a:rPr lang="en-US" dirty="0"/>
              <a:t> í </a:t>
            </a:r>
            <a:r>
              <a:rPr lang="en-US" dirty="0" err="1"/>
              <a:t>pöntunarþjónustu</a:t>
            </a:r>
            <a:r>
              <a:rPr lang="en-US" dirty="0"/>
              <a:t> </a:t>
            </a:r>
            <a:r>
              <a:rPr lang="en-US" dirty="0" err="1"/>
              <a:t>utan</a:t>
            </a:r>
            <a:r>
              <a:rPr lang="en-US" dirty="0"/>
              <a:t> </a:t>
            </a:r>
            <a:r>
              <a:rPr lang="en-US" dirty="0" err="1"/>
              <a:t>háannatíma</a:t>
            </a:r>
            <a:r>
              <a:rPr lang="en-US" dirty="0"/>
              <a:t> </a:t>
            </a:r>
            <a:r>
              <a:rPr lang="en-US" dirty="0" err="1"/>
              <a:t>ef</a:t>
            </a:r>
            <a:r>
              <a:rPr lang="en-US" dirty="0"/>
              <a:t> </a:t>
            </a:r>
            <a:r>
              <a:rPr lang="en-US" dirty="0" err="1"/>
              <a:t>færi</a:t>
            </a:r>
            <a:r>
              <a:rPr lang="en-US" dirty="0"/>
              <a:t> </a:t>
            </a:r>
            <a:r>
              <a:rPr lang="en-US" dirty="0" err="1"/>
              <a:t>gefst</a:t>
            </a: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982145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A2472C-1AFD-2B53-36DD-528DF8772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0050" y="341313"/>
            <a:ext cx="9144000" cy="1011237"/>
          </a:xfrm>
        </p:spPr>
        <p:txBody>
          <a:bodyPr/>
          <a:lstStyle/>
          <a:p>
            <a:pPr algn="l"/>
            <a:r>
              <a:rPr lang="en-US" sz="5400" dirty="0"/>
              <a:t>S</a:t>
            </a:r>
            <a:r>
              <a:rPr lang="is-IS" sz="5400" dirty="0"/>
              <a:t>tarfsmenn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FDA2F97-97EA-B5F9-4322-B40E984AE9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0050" y="1717705"/>
            <a:ext cx="9144000" cy="3802878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Ö</a:t>
            </a:r>
            <a:r>
              <a:rPr lang="is-IS" dirty="0" err="1"/>
              <a:t>llum</a:t>
            </a:r>
            <a:r>
              <a:rPr lang="is-IS" dirty="0"/>
              <a:t> starfsmönnum Strætó sem ekki hafa íslensku sem móðurmál boðið upp á íslenskunámskeið þ.e. byrjunarnámskeið og svo  fyrir lengra komna, eftir áramót einnig í gegnum app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s-IS" dirty="0" err="1"/>
              <a:t>Mentora</a:t>
            </a:r>
            <a:r>
              <a:rPr lang="is-IS" dirty="0"/>
              <a:t> kerfi í gangi hjá vagnstjórahópnum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s-IS" dirty="0"/>
              <a:t>Vel mönnuð, auðvelt að ráða vagnstjóra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s-IS" dirty="0"/>
              <a:t>Heilsueflandi vinnustaður, reglulegar heilsufarsmælingar, bólusetningar o.fl. Þátttakendur í átaki Landlæknis í heilsueflandi vinnustaður</a:t>
            </a:r>
          </a:p>
        </p:txBody>
      </p:sp>
    </p:spTree>
    <p:extLst>
      <p:ext uri="{BB962C8B-B14F-4D97-AF65-F5344CB8AC3E}">
        <p14:creationId xmlns:p14="http://schemas.microsoft.com/office/powerpoint/2010/main" val="996209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6380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A2472C-1AFD-2B53-36DD-528DF8772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0050" y="341313"/>
            <a:ext cx="9144000" cy="1011237"/>
          </a:xfrm>
        </p:spPr>
        <p:txBody>
          <a:bodyPr/>
          <a:lstStyle/>
          <a:p>
            <a:pPr algn="l"/>
            <a:r>
              <a:rPr lang="is-IS" sz="5400" dirty="0"/>
              <a:t>Kolefnislaus floti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FDA2F97-97EA-B5F9-4322-B40E984AE9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0050" y="1717705"/>
            <a:ext cx="9144000" cy="4798982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s-IS" sz="2000" dirty="0"/>
              <a:t>150 vagnar á höfuðborgarsvæðinu, 45% hjá Strætó - 55% hjá 2 verktökum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s-IS" sz="2000" dirty="0"/>
              <a:t>Af þeim 24 </a:t>
            </a:r>
            <a:r>
              <a:rPr lang="is-IS" sz="2000" dirty="0" err="1"/>
              <a:t>rafvagnar</a:t>
            </a:r>
            <a:r>
              <a:rPr lang="is-IS" sz="2000" dirty="0"/>
              <a:t> (níu nýir)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s-IS" sz="2000" dirty="0"/>
              <a:t>4 (+1 gamall) </a:t>
            </a:r>
            <a:r>
              <a:rPr lang="is-IS" sz="2000" dirty="0" err="1"/>
              <a:t>metanbílar</a:t>
            </a:r>
            <a:endParaRPr lang="is-IS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s-IS" sz="2000" dirty="0"/>
              <a:t>121 vagnar sem ganga fyrir jarðefnaeldsneyti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s-IS" sz="2000" dirty="0"/>
              <a:t>Markmið að flotinn verði kolefnislaus 2030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s-IS" sz="2000" dirty="0"/>
              <a:t>Fór vel af stað 2018 en hægt verulega á endurnýjun þar til í ár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s-IS" sz="2000" dirty="0"/>
              <a:t>Óvissa með næstu ár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s-IS" sz="2000" dirty="0"/>
              <a:t>Hindranir í veginum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is-IS" dirty="0"/>
              <a:t>Fjárhagsleg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is-IS" dirty="0"/>
              <a:t>Stjórnvöld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is-IS" dirty="0"/>
              <a:t>Veitufyrirtæki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is-I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671052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A2472C-1AFD-2B53-36DD-528DF8772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0050" y="341313"/>
            <a:ext cx="9144000" cy="1011237"/>
          </a:xfrm>
        </p:spPr>
        <p:txBody>
          <a:bodyPr/>
          <a:lstStyle/>
          <a:p>
            <a:pPr algn="l"/>
            <a:r>
              <a:rPr lang="is-IS" sz="5400" dirty="0"/>
              <a:t>Kolefnislaus floti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FDA2F97-97EA-B5F9-4322-B40E984AE9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0050" y="1717705"/>
            <a:ext cx="9144000" cy="3802878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s-IS" dirty="0"/>
              <a:t>Höfum ekið um 5,5 milljón km á </a:t>
            </a:r>
            <a:r>
              <a:rPr lang="is-IS" dirty="0" err="1"/>
              <a:t>rafvögnum</a:t>
            </a:r>
            <a:r>
              <a:rPr lang="is-IS" dirty="0"/>
              <a:t> frá 2018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s-IS" dirty="0"/>
              <a:t>Uppsafnaður sparnaður fyrir þjóðarbúið í kaupum á olíu á þessu tímabili eru um 2 milljónir lítra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s-IS" dirty="0"/>
              <a:t>Má áætla að minnkun kolefnis sé um 2.000 tCO2 á þessu tímabili, minnkun á </a:t>
            </a:r>
            <a:r>
              <a:rPr lang="is-IS" dirty="0" err="1"/>
              <a:t>NOx</a:t>
            </a:r>
            <a:r>
              <a:rPr lang="is-IS" dirty="0"/>
              <a:t> og PM (sótmengun) töluverð</a:t>
            </a:r>
          </a:p>
        </p:txBody>
      </p:sp>
    </p:spTree>
    <p:extLst>
      <p:ext uri="{BB962C8B-B14F-4D97-AF65-F5344CB8AC3E}">
        <p14:creationId xmlns:p14="http://schemas.microsoft.com/office/powerpoint/2010/main" val="3085593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BB61D37-19DD-3967-E04B-8DD248AA93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5188723"/>
              </p:ext>
            </p:extLst>
          </p:nvPr>
        </p:nvGraphicFramePr>
        <p:xfrm>
          <a:off x="538480" y="314960"/>
          <a:ext cx="9819023" cy="6289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44127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C19747F-D9BA-4157-90E7-9CE92D9F3D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9555267"/>
              </p:ext>
            </p:extLst>
          </p:nvPr>
        </p:nvGraphicFramePr>
        <p:xfrm>
          <a:off x="527902" y="245097"/>
          <a:ext cx="9974880" cy="5745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31368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654FC25-701B-46AA-8E4F-714BDDE6B2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9658824"/>
              </p:ext>
            </p:extLst>
          </p:nvPr>
        </p:nvGraphicFramePr>
        <p:xfrm>
          <a:off x="444499" y="445162"/>
          <a:ext cx="9964279" cy="5844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87658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7E56DB-EE77-9F73-005D-3E16497F1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83" y="2390356"/>
            <a:ext cx="9897705" cy="39335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049DF8-FBBE-007D-809E-BBD4F80F78DD}"/>
              </a:ext>
            </a:extLst>
          </p:cNvPr>
          <p:cNvSpPr txBox="1"/>
          <p:nvPr/>
        </p:nvSpPr>
        <p:spPr>
          <a:xfrm>
            <a:off x="743484" y="341832"/>
            <a:ext cx="5717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Innstig</a:t>
            </a:r>
            <a:r>
              <a:rPr lang="en-US" dirty="0"/>
              <a:t> </a:t>
            </a:r>
            <a:r>
              <a:rPr lang="en-US" dirty="0" err="1"/>
              <a:t>eftir</a:t>
            </a:r>
            <a:r>
              <a:rPr lang="en-US" dirty="0"/>
              <a:t> </a:t>
            </a:r>
            <a:r>
              <a:rPr lang="en-US" dirty="0" err="1"/>
              <a:t>tíma</a:t>
            </a:r>
            <a:r>
              <a:rPr lang="en-US" dirty="0"/>
              <a:t> </a:t>
            </a:r>
            <a:r>
              <a:rPr lang="en-US" dirty="0" err="1"/>
              <a:t>dags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120209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4195BB5-51E3-78FA-68B2-8FFE5E4B74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7375576"/>
              </p:ext>
            </p:extLst>
          </p:nvPr>
        </p:nvGraphicFramePr>
        <p:xfrm>
          <a:off x="247828" y="314960"/>
          <a:ext cx="9870393" cy="5650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90211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815C43A-F986-123F-10CD-C320C141EC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978" b="2283"/>
          <a:stretch/>
        </p:blipFill>
        <p:spPr>
          <a:xfrm>
            <a:off x="1640584" y="1677818"/>
            <a:ext cx="9359315" cy="4308203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DE880911-0D65-8336-773F-D4F188F31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109" y="352255"/>
            <a:ext cx="11353800" cy="1325563"/>
          </a:xfrm>
        </p:spPr>
        <p:txBody>
          <a:bodyPr>
            <a:normAutofit/>
          </a:bodyPr>
          <a:lstStyle/>
          <a:p>
            <a:r>
              <a:rPr lang="is-IS" sz="3200" b="1" dirty="0"/>
              <a:t>Stundvísi leiða á höfuðborgarsvæðinu haustið 2023 (1.9. til 30.11.)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529800910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Strætó powerpoint grunnur</Template>
  <TotalTime>2468</TotalTime>
  <Words>349</Words>
  <Application>Microsoft Office PowerPoint</Application>
  <PresentationFormat>Widescreen</PresentationFormat>
  <Paragraphs>46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GT America Rg</vt:lpstr>
      <vt:lpstr>1_Custom Design</vt:lpstr>
      <vt:lpstr>Custom Design</vt:lpstr>
      <vt:lpstr>2_Custom Design</vt:lpstr>
      <vt:lpstr>Tölfræði</vt:lpstr>
      <vt:lpstr>Kolefnislaus floti</vt:lpstr>
      <vt:lpstr>Kolefnislaus floti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Stundvísi leiða á höfuðborgarsvæðinu haustið 2023 (1.9. til 30.11.)</vt:lpstr>
      <vt:lpstr>Stundvísi á mismunandi tímum dags haustið 2023</vt:lpstr>
      <vt:lpstr>Stundvísi leiða á höfuðborgarsvæðinu frá júní til nóvember 2023</vt:lpstr>
      <vt:lpstr>Stundvísi eftir leiðum haustið 2023</vt:lpstr>
      <vt:lpstr>Seinkanir eftir leiðum haustið 2023</vt:lpstr>
      <vt:lpstr>Forgangsljós eitt úrræða til að auka stundvísi og stytta ferðatíma</vt:lpstr>
      <vt:lpstr>PowerPoint Presentation</vt:lpstr>
      <vt:lpstr>Pant</vt:lpstr>
      <vt:lpstr>Starfsmenn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Fargjaldatekjur Jan – Okt 2023</dc:title>
  <dc:creator>Markús Vilhjálmsson</dc:creator>
  <cp:lastModifiedBy>Herdís Steinarsdóttir</cp:lastModifiedBy>
  <cp:revision>4</cp:revision>
  <dcterms:created xsi:type="dcterms:W3CDTF">2023-11-20T16:02:13Z</dcterms:created>
  <dcterms:modified xsi:type="dcterms:W3CDTF">2024-01-09T13:00:23Z</dcterms:modified>
</cp:coreProperties>
</file>