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1" r:id="rId1"/>
    <p:sldMasterId id="2147483654" r:id="rId2"/>
    <p:sldMasterId id="2147483655" r:id="rId3"/>
  </p:sldMasterIdLst>
  <p:sldIdLst>
    <p:sldId id="257" r:id="rId4"/>
    <p:sldId id="267" r:id="rId5"/>
    <p:sldId id="256" r:id="rId6"/>
    <p:sldId id="269" r:id="rId7"/>
    <p:sldId id="268" r:id="rId8"/>
    <p:sldId id="262" r:id="rId9"/>
    <p:sldId id="266" r:id="rId10"/>
    <p:sldId id="273" r:id="rId11"/>
    <p:sldId id="263" r:id="rId12"/>
    <p:sldId id="270" r:id="rId13"/>
    <p:sldId id="264" r:id="rId14"/>
    <p:sldId id="271" r:id="rId15"/>
    <p:sldId id="258" r:id="rId16"/>
    <p:sldId id="272" r:id="rId17"/>
    <p:sldId id="261" r:id="rId18"/>
  </p:sldIdLst>
  <p:sldSz cx="12192000" cy="6858000"/>
  <p:notesSz cx="6858000" cy="9144000"/>
  <p:embeddedFontLst>
    <p:embeddedFont>
      <p:font typeface="GT America Rg" panose="00000800000000000000" charset="0"/>
      <p:regular r:id="rId19"/>
      <p:bold r:id="rId20"/>
      <p:italic r:id="rId21"/>
      <p:boldItalic r:id="rId22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dís Steinarsdóttir" userId="6dc94a93-00b8-4478-a59e-d3841cc39b1d" providerId="ADAL" clId="{6C35E1EB-CFA1-4CB6-ACAD-3D2E2944AEE5}"/>
    <pc:docChg chg="modSld">
      <pc:chgData name="Herdís Steinarsdóttir" userId="6dc94a93-00b8-4478-a59e-d3841cc39b1d" providerId="ADAL" clId="{6C35E1EB-CFA1-4CB6-ACAD-3D2E2944AEE5}" dt="2024-01-16T12:28:54.353" v="5" actId="20577"/>
      <pc:docMkLst>
        <pc:docMk/>
      </pc:docMkLst>
      <pc:sldChg chg="modSp mod">
        <pc:chgData name="Herdís Steinarsdóttir" userId="6dc94a93-00b8-4478-a59e-d3841cc39b1d" providerId="ADAL" clId="{6C35E1EB-CFA1-4CB6-ACAD-3D2E2944AEE5}" dt="2024-01-16T12:27:40.920" v="1" actId="20577"/>
        <pc:sldMkLst>
          <pc:docMk/>
          <pc:sldMk cId="3855362300" sldId="257"/>
        </pc:sldMkLst>
        <pc:spChg chg="mod">
          <ac:chgData name="Herdís Steinarsdóttir" userId="6dc94a93-00b8-4478-a59e-d3841cc39b1d" providerId="ADAL" clId="{6C35E1EB-CFA1-4CB6-ACAD-3D2E2944AEE5}" dt="2024-01-16T12:27:40.920" v="1" actId="20577"/>
          <ac:spMkLst>
            <pc:docMk/>
            <pc:sldMk cId="3855362300" sldId="257"/>
            <ac:spMk id="9" creationId="{073BCEDD-0141-E64A-BA14-F0C63EC1B76B}"/>
          </ac:spMkLst>
        </pc:spChg>
      </pc:sldChg>
      <pc:sldChg chg="modSp mod">
        <pc:chgData name="Herdís Steinarsdóttir" userId="6dc94a93-00b8-4478-a59e-d3841cc39b1d" providerId="ADAL" clId="{6C35E1EB-CFA1-4CB6-ACAD-3D2E2944AEE5}" dt="2024-01-16T12:28:54.353" v="5" actId="20577"/>
        <pc:sldMkLst>
          <pc:docMk/>
          <pc:sldMk cId="1193935891" sldId="264"/>
        </pc:sldMkLst>
        <pc:spChg chg="mod">
          <ac:chgData name="Herdís Steinarsdóttir" userId="6dc94a93-00b8-4478-a59e-d3841cc39b1d" providerId="ADAL" clId="{6C35E1EB-CFA1-4CB6-ACAD-3D2E2944AEE5}" dt="2024-01-16T12:28:54.353" v="5" actId="20577"/>
          <ac:spMkLst>
            <pc:docMk/>
            <pc:sldMk cId="1193935891" sldId="264"/>
            <ac:spMk id="3" creationId="{700ED366-6004-8343-9C3C-730BADA072CA}"/>
          </ac:spMkLst>
        </pc:spChg>
      </pc:sldChg>
      <pc:sldChg chg="modSp mod">
        <pc:chgData name="Herdís Steinarsdóttir" userId="6dc94a93-00b8-4478-a59e-d3841cc39b1d" providerId="ADAL" clId="{6C35E1EB-CFA1-4CB6-ACAD-3D2E2944AEE5}" dt="2024-01-16T12:28:29.154" v="3" actId="20577"/>
        <pc:sldMkLst>
          <pc:docMk/>
          <pc:sldMk cId="43966007" sldId="270"/>
        </pc:sldMkLst>
        <pc:spChg chg="mod">
          <ac:chgData name="Herdís Steinarsdóttir" userId="6dc94a93-00b8-4478-a59e-d3841cc39b1d" providerId="ADAL" clId="{6C35E1EB-CFA1-4CB6-ACAD-3D2E2944AEE5}" dt="2024-01-16T12:28:29.154" v="3" actId="20577"/>
          <ac:spMkLst>
            <pc:docMk/>
            <pc:sldMk cId="43966007" sldId="270"/>
            <ac:spMk id="7" creationId="{3C37F058-A914-154E-877F-D36ECA39AE3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traeto-my.sharepoint.com/personal/markus_straeto_is/Documents/S&#243;knar&#225;&#230;tlun%20-%20verkli&#240;ur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traeto-my.sharepoint.com/personal/markus_straeto_is/Documents/S&#243;knar&#225;&#230;tlun%20-%20verkli&#240;ur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traeto-my.sharepoint.com/personal/markus_straeto_is/Documents/S&#243;knar&#225;&#230;tlun%20-%20verkli&#240;ur%20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Viðhorf</a:t>
            </a:r>
            <a:r>
              <a:rPr lang="is-IS" baseline="0"/>
              <a:t> almennings &amp; Skor frétta</a:t>
            </a:r>
            <a:endParaRPr lang="is-I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'[Sóknaráætlun - verkliður 1.xlsx]Viðhorfskannanir'!$AE$21</c:f>
              <c:strCache>
                <c:ptCount val="1"/>
                <c:pt idx="0">
                  <c:v>Nota strætó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'[Sóknaráætlun - verkliður 1.xlsx]Viðhorfskannanir'!$AD$22:$AD$28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'[Sóknaráætlun - verkliður 1.xlsx]Viðhorfskannanir'!$AE$22:$AE$28</c:f>
              <c:numCache>
                <c:formatCode>General</c:formatCode>
                <c:ptCount val="7"/>
                <c:pt idx="0">
                  <c:v>3.5</c:v>
                </c:pt>
                <c:pt idx="1">
                  <c:v>3.7</c:v>
                </c:pt>
                <c:pt idx="2">
                  <c:v>3.8</c:v>
                </c:pt>
                <c:pt idx="3">
                  <c:v>3.8</c:v>
                </c:pt>
                <c:pt idx="4">
                  <c:v>3.75</c:v>
                </c:pt>
                <c:pt idx="5">
                  <c:v>3.7</c:v>
                </c:pt>
                <c:pt idx="6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53-401C-A211-498DFE39CB19}"/>
            </c:ext>
          </c:extLst>
        </c:ser>
        <c:ser>
          <c:idx val="1"/>
          <c:order val="1"/>
          <c:tx>
            <c:strRef>
              <c:f>'[Sóknaráætlun - verkliður 1.xlsx]Viðhorfskannanir'!$AF$21</c:f>
              <c:strCache>
                <c:ptCount val="1"/>
                <c:pt idx="0">
                  <c:v>Nota ekki strætó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'[Sóknaráætlun - verkliður 1.xlsx]Viðhorfskannanir'!$AD$22:$AD$28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'[Sóknaráætlun - verkliður 1.xlsx]Viðhorfskannanir'!$AF$22:$AF$28</c:f>
              <c:numCache>
                <c:formatCode>General</c:formatCode>
                <c:ptCount val="7"/>
                <c:pt idx="0">
                  <c:v>3.2</c:v>
                </c:pt>
                <c:pt idx="1">
                  <c:v>3.2</c:v>
                </c:pt>
                <c:pt idx="2">
                  <c:v>3.4</c:v>
                </c:pt>
                <c:pt idx="3">
                  <c:v>3.4</c:v>
                </c:pt>
                <c:pt idx="4">
                  <c:v>3.25</c:v>
                </c:pt>
                <c:pt idx="5">
                  <c:v>3.1</c:v>
                </c:pt>
                <c:pt idx="6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53-401C-A211-498DFE39CB19}"/>
            </c:ext>
          </c:extLst>
        </c:ser>
        <c:ser>
          <c:idx val="2"/>
          <c:order val="2"/>
          <c:tx>
            <c:strRef>
              <c:f>'[Sóknaráætlun - verkliður 1.xlsx]Viðhorfskannanir'!$AG$21</c:f>
              <c:strCache>
                <c:ptCount val="1"/>
                <c:pt idx="0">
                  <c:v>Skor frétta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'[Sóknaráætlun - verkliður 1.xlsx]Viðhorfskannanir'!$AD$22:$AD$28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'[Sóknaráætlun - verkliður 1.xlsx]Viðhorfskannanir'!$AG$22:$AG$28</c:f>
              <c:numCache>
                <c:formatCode>General</c:formatCode>
                <c:ptCount val="7"/>
                <c:pt idx="0">
                  <c:v>3.1</c:v>
                </c:pt>
                <c:pt idx="1">
                  <c:v>3.5</c:v>
                </c:pt>
                <c:pt idx="2">
                  <c:v>3.4</c:v>
                </c:pt>
                <c:pt idx="3">
                  <c:v>3.5</c:v>
                </c:pt>
                <c:pt idx="4">
                  <c:v>3.3</c:v>
                </c:pt>
                <c:pt idx="5">
                  <c:v>3.2</c:v>
                </c:pt>
                <c:pt idx="6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53-401C-A211-498DFE39C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2506063"/>
        <c:axId val="1852505583"/>
      </c:lineChart>
      <c:catAx>
        <c:axId val="1852506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52505583"/>
        <c:crosses val="autoZero"/>
        <c:auto val="1"/>
        <c:lblAlgn val="ctr"/>
        <c:lblOffset val="100"/>
        <c:noMultiLvlLbl val="0"/>
      </c:catAx>
      <c:valAx>
        <c:axId val="1852505583"/>
        <c:scaling>
          <c:orientation val="minMax"/>
          <c:max val="4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52506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dirty="0"/>
              <a:t>Viðhorf</a:t>
            </a:r>
            <a:r>
              <a:rPr lang="is-IS" baseline="0" dirty="0"/>
              <a:t> til Strætó</a:t>
            </a:r>
            <a:endParaRPr lang="is-I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'[Sóknaráætlun - verkliður 1.xlsx]Viðhorfskannanir'!$AE$42:$AE$43</c:f>
              <c:strCache>
                <c:ptCount val="2"/>
                <c:pt idx="0">
                  <c:v>Viðhorf til Strætó</c:v>
                </c:pt>
                <c:pt idx="1">
                  <c:v>Fyrir herferð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AB-45F6-A4C0-E35ADEF055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'[Sóknaráætlun - verkliður 1.xlsx]Viðhorfskannanir'!$AD$44:$AD$49</c:f>
              <c:strCache>
                <c:ptCount val="6"/>
                <c:pt idx="0">
                  <c:v>18-24 ára</c:v>
                </c:pt>
                <c:pt idx="1">
                  <c:v>25-34 ára</c:v>
                </c:pt>
                <c:pt idx="2">
                  <c:v>35-44 ára</c:v>
                </c:pt>
                <c:pt idx="3">
                  <c:v>45-54 ára</c:v>
                </c:pt>
                <c:pt idx="4">
                  <c:v>55-64 ára</c:v>
                </c:pt>
                <c:pt idx="5">
                  <c:v>65 ára og eldri</c:v>
                </c:pt>
              </c:strCache>
            </c:strRef>
          </c:cat>
          <c:val>
            <c:numRef>
              <c:f>'[Sóknaráætlun - verkliður 1.xlsx]Viðhorfskannanir'!$AE$44:$AE$49</c:f>
              <c:numCache>
                <c:formatCode>General</c:formatCode>
                <c:ptCount val="6"/>
                <c:pt idx="0">
                  <c:v>3.1</c:v>
                </c:pt>
                <c:pt idx="1">
                  <c:v>2.8</c:v>
                </c:pt>
                <c:pt idx="2">
                  <c:v>3.3</c:v>
                </c:pt>
                <c:pt idx="3">
                  <c:v>3.3</c:v>
                </c:pt>
                <c:pt idx="4">
                  <c:v>3.3</c:v>
                </c:pt>
                <c:pt idx="5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AB-45F6-A4C0-E35ADEF05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391680"/>
        <c:axId val="662253376"/>
      </c:lineChart>
      <c:catAx>
        <c:axId val="56839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62253376"/>
        <c:crosses val="autoZero"/>
        <c:auto val="1"/>
        <c:lblAlgn val="ctr"/>
        <c:lblOffset val="100"/>
        <c:noMultiLvlLbl val="0"/>
      </c:catAx>
      <c:valAx>
        <c:axId val="66225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6839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Viðhorf</a:t>
            </a:r>
            <a:r>
              <a:rPr lang="is-IS" baseline="0"/>
              <a:t> til Strætó fyrir og eftir herferð</a:t>
            </a:r>
            <a:endParaRPr lang="is-I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'[Sóknaráætlun - verkliður 1.xlsx]Viðhorfskannanir'!$AE$42:$AE$43</c:f>
              <c:strCache>
                <c:ptCount val="2"/>
                <c:pt idx="0">
                  <c:v>Viðhorf til Strætó</c:v>
                </c:pt>
                <c:pt idx="1">
                  <c:v>Fyrir herferð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E8-478C-A115-B9FB543F23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'[Sóknaráætlun - verkliður 1.xlsx]Viðhorfskannanir'!$AD$44:$AD$49</c:f>
              <c:strCache>
                <c:ptCount val="6"/>
                <c:pt idx="0">
                  <c:v>18-24 ára</c:v>
                </c:pt>
                <c:pt idx="1">
                  <c:v>25-34 ára</c:v>
                </c:pt>
                <c:pt idx="2">
                  <c:v>35-44 ára</c:v>
                </c:pt>
                <c:pt idx="3">
                  <c:v>45-54 ára</c:v>
                </c:pt>
                <c:pt idx="4">
                  <c:v>55-64 ára</c:v>
                </c:pt>
                <c:pt idx="5">
                  <c:v>65 ára og eldri</c:v>
                </c:pt>
              </c:strCache>
            </c:strRef>
          </c:cat>
          <c:val>
            <c:numRef>
              <c:f>'[Sóknaráætlun - verkliður 1.xlsx]Viðhorfskannanir'!$AE$44:$AE$49</c:f>
              <c:numCache>
                <c:formatCode>General</c:formatCode>
                <c:ptCount val="6"/>
                <c:pt idx="0">
                  <c:v>3.1</c:v>
                </c:pt>
                <c:pt idx="1">
                  <c:v>2.8</c:v>
                </c:pt>
                <c:pt idx="2">
                  <c:v>3.3</c:v>
                </c:pt>
                <c:pt idx="3">
                  <c:v>3.3</c:v>
                </c:pt>
                <c:pt idx="4">
                  <c:v>3.3</c:v>
                </c:pt>
                <c:pt idx="5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E8-478C-A115-B9FB543F2351}"/>
            </c:ext>
          </c:extLst>
        </c:ser>
        <c:ser>
          <c:idx val="1"/>
          <c:order val="1"/>
          <c:tx>
            <c:strRef>
              <c:f>'[Sóknaráætlun - verkliður 1.xlsx]Viðhorfskannanir'!$AF$42:$AF$43</c:f>
              <c:strCache>
                <c:ptCount val="2"/>
                <c:pt idx="0">
                  <c:v>Viðhorf til Strætó</c:v>
                </c:pt>
                <c:pt idx="1">
                  <c:v>Eftir herferð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'[Sóknaráætlun - verkliður 1.xlsx]Viðhorfskannanir'!$AD$44:$AD$49</c:f>
              <c:strCache>
                <c:ptCount val="6"/>
                <c:pt idx="0">
                  <c:v>18-24 ára</c:v>
                </c:pt>
                <c:pt idx="1">
                  <c:v>25-34 ára</c:v>
                </c:pt>
                <c:pt idx="2">
                  <c:v>35-44 ára</c:v>
                </c:pt>
                <c:pt idx="3">
                  <c:v>45-54 ára</c:v>
                </c:pt>
                <c:pt idx="4">
                  <c:v>55-64 ára</c:v>
                </c:pt>
                <c:pt idx="5">
                  <c:v>65 ára og eldri</c:v>
                </c:pt>
              </c:strCache>
            </c:strRef>
          </c:cat>
          <c:val>
            <c:numRef>
              <c:f>'[Sóknaráætlun - verkliður 1.xlsx]Viðhorfskannanir'!$AF$44:$AF$49</c:f>
              <c:numCache>
                <c:formatCode>General</c:formatCode>
                <c:ptCount val="6"/>
                <c:pt idx="0">
                  <c:v>3.6</c:v>
                </c:pt>
                <c:pt idx="1">
                  <c:v>3.1</c:v>
                </c:pt>
                <c:pt idx="2">
                  <c:v>3.2</c:v>
                </c:pt>
                <c:pt idx="3">
                  <c:v>3.2</c:v>
                </c:pt>
                <c:pt idx="4">
                  <c:v>3.3</c:v>
                </c:pt>
                <c:pt idx="5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E8-478C-A115-B9FB543F2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391680"/>
        <c:axId val="662253376"/>
      </c:lineChart>
      <c:catAx>
        <c:axId val="56839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62253376"/>
        <c:crosses val="autoZero"/>
        <c:auto val="1"/>
        <c:lblAlgn val="ctr"/>
        <c:lblOffset val="100"/>
        <c:noMultiLvlLbl val="0"/>
      </c:catAx>
      <c:valAx>
        <c:axId val="66225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56839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0.05922</cdr:x>
      <cdr:y>0.11399</cdr:y>
    </cdr:from>
    <cdr:to>
      <cdr:x>0.34732</cdr:x>
      <cdr:y>0.92376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AF35561F-72A5-069B-9ECA-964022E7945F}"/>
            </a:ext>
          </a:extLst>
        </cdr:cNvPr>
        <cdr:cNvSpPr/>
      </cdr:nvSpPr>
      <cdr:spPr>
        <a:xfrm xmlns:a="http://schemas.openxmlformats.org/drawingml/2006/main">
          <a:off x="399157" y="478079"/>
          <a:ext cx="1941922" cy="339634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accent4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s-I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3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00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6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 userDrawn="1"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3829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384C6-FF30-E242-8BCA-A7494255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83790-2997-C643-8BC0-701E26C3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C4EF8-050F-B84F-9352-094CB7C91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7CFED84-3C76-A747-94D4-DC3D4EBB8840}"/>
              </a:ext>
            </a:extLst>
          </p:cNvPr>
          <p:cNvSpPr txBox="1">
            <a:spLocks/>
          </p:cNvSpPr>
          <p:nvPr/>
        </p:nvSpPr>
        <p:spPr>
          <a:xfrm>
            <a:off x="1446143" y="1553851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dirty="0" err="1"/>
              <a:t>Markaðsmál</a:t>
            </a:r>
            <a:r>
              <a:rPr lang="en-GB" dirty="0"/>
              <a:t> 2024</a:t>
            </a:r>
          </a:p>
          <a:p>
            <a:r>
              <a:rPr lang="en-GB" sz="3600" dirty="0" err="1"/>
              <a:t>Markhópar</a:t>
            </a:r>
            <a:r>
              <a:rPr lang="en-GB" sz="3600" dirty="0"/>
              <a:t> og </a:t>
            </a:r>
            <a:r>
              <a:rPr lang="en-GB" sz="3600" dirty="0" err="1"/>
              <a:t>áhersluatriði</a:t>
            </a:r>
            <a:endParaRPr lang="en-IS" sz="3600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5A1DB5F6-B49C-AC45-B3B0-E18E13AD6639}"/>
              </a:ext>
            </a:extLst>
          </p:cNvPr>
          <p:cNvSpPr txBox="1">
            <a:spLocks/>
          </p:cNvSpPr>
          <p:nvPr/>
        </p:nvSpPr>
        <p:spPr>
          <a:xfrm>
            <a:off x="1982856" y="2658356"/>
            <a:ext cx="10515600" cy="42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="0" dirty="0">
                <a:latin typeface="GT America Rg" pitchFamily="2" charset="77"/>
              </a:rPr>
              <a:t>Markús Vilhjálmsson</a:t>
            </a:r>
            <a:endParaRPr lang="en-IS" sz="3000" b="0" i="1" baseline="0" dirty="0">
              <a:latin typeface="GT America Rg" pitchFamily="2" charset="77"/>
            </a:endParaRP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73BCEDD-0141-E64A-BA14-F0C63EC1B76B}"/>
              </a:ext>
            </a:extLst>
          </p:cNvPr>
          <p:cNvSpPr txBox="1">
            <a:spLocks/>
          </p:cNvSpPr>
          <p:nvPr/>
        </p:nvSpPr>
        <p:spPr>
          <a:xfrm>
            <a:off x="1446143" y="6229831"/>
            <a:ext cx="2287657" cy="39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1000" b="0" i="0" baseline="0" dirty="0">
                <a:latin typeface="GT America Rg" pitchFamily="2" charset="77"/>
              </a:rPr>
              <a:t>12. </a:t>
            </a:r>
            <a:r>
              <a:rPr lang="en-GB" sz="1000" b="0" i="0" dirty="0" err="1">
                <a:latin typeface="GT America Rg" pitchFamily="2" charset="77"/>
              </a:rPr>
              <a:t>j</a:t>
            </a:r>
            <a:r>
              <a:rPr lang="en-GB" sz="1000" b="0" i="0" baseline="0" dirty="0" err="1">
                <a:latin typeface="GT America Rg" pitchFamily="2" charset="77"/>
              </a:rPr>
              <a:t>anúar</a:t>
            </a:r>
            <a:r>
              <a:rPr lang="en-GB" sz="1000" b="0" i="0" baseline="0" dirty="0">
                <a:latin typeface="GT America Rg" pitchFamily="2" charset="77"/>
              </a:rPr>
              <a:t> 2024</a:t>
            </a:r>
            <a:endParaRPr lang="en-IS" sz="1000" b="0" i="0" baseline="0" dirty="0">
              <a:latin typeface="GT America Rg" pitchFamily="2" charset="77"/>
            </a:endParaRPr>
          </a:p>
        </p:txBody>
      </p:sp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3664F71E-3F21-1B4D-9CBB-0C64C7B8833B}"/>
              </a:ext>
            </a:extLst>
          </p:cNvPr>
          <p:cNvSpPr txBox="1">
            <a:spLocks/>
          </p:cNvSpPr>
          <p:nvPr/>
        </p:nvSpPr>
        <p:spPr>
          <a:xfrm>
            <a:off x="9408490" y="6229831"/>
            <a:ext cx="2287657" cy="39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1000" b="0" i="0" baseline="0" dirty="0">
              <a:latin typeface="GT America Rg" pitchFamily="2" charset="77"/>
            </a:endParaRP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1616E135-C249-D945-B62C-D5AC49ECED0F}"/>
              </a:ext>
            </a:extLst>
          </p:cNvPr>
          <p:cNvSpPr txBox="1">
            <a:spLocks/>
          </p:cNvSpPr>
          <p:nvPr/>
        </p:nvSpPr>
        <p:spPr>
          <a:xfrm>
            <a:off x="1982856" y="3041650"/>
            <a:ext cx="10515600" cy="42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1400" b="0" i="1" baseline="0" dirty="0" err="1">
                <a:latin typeface="GT America Rg" pitchFamily="2" charset="77"/>
              </a:rPr>
              <a:t>Sölu</a:t>
            </a:r>
            <a:r>
              <a:rPr lang="en-GB" sz="1400" b="0" i="1" baseline="0" dirty="0">
                <a:latin typeface="GT America Rg" pitchFamily="2" charset="77"/>
              </a:rPr>
              <a:t>- og </a:t>
            </a:r>
            <a:r>
              <a:rPr lang="en-GB" sz="1400" b="0" i="1" baseline="0" dirty="0" err="1">
                <a:latin typeface="GT America Rg" pitchFamily="2" charset="77"/>
              </a:rPr>
              <a:t>markaðsstjóri</a:t>
            </a:r>
            <a:endParaRPr lang="en-IS" sz="1400" b="0" i="1" baseline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536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aseline="0" dirty="0"/>
              <a:t>Strætó </a:t>
            </a:r>
            <a:r>
              <a:rPr lang="en-GB" sz="3000" baseline="0" dirty="0" err="1"/>
              <a:t>meistarinn</a:t>
            </a:r>
            <a:r>
              <a:rPr lang="en-GB" sz="3000" baseline="0" dirty="0"/>
              <a:t> - </a:t>
            </a:r>
            <a:r>
              <a:rPr lang="en-GB" sz="3000" baseline="0" dirty="0" err="1"/>
              <a:t>Undirbúningur</a:t>
            </a:r>
            <a:endParaRPr lang="en-IS" sz="3000" baseline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B75609-9E48-B0E6-ECC4-E29290833726}"/>
              </a:ext>
            </a:extLst>
          </p:cNvPr>
          <p:cNvSpPr txBox="1">
            <a:spLocks/>
          </p:cNvSpPr>
          <p:nvPr/>
        </p:nvSpPr>
        <p:spPr>
          <a:xfrm>
            <a:off x="838200" y="2157895"/>
            <a:ext cx="866083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000" dirty="0"/>
              <a:t>Framkvæmdar bæði </a:t>
            </a:r>
            <a:r>
              <a:rPr lang="is-IS" sz="2000" dirty="0" err="1"/>
              <a:t>megindlegar</a:t>
            </a:r>
            <a:r>
              <a:rPr lang="is-IS" sz="2000" dirty="0"/>
              <a:t> og </a:t>
            </a:r>
            <a:r>
              <a:rPr lang="is-IS" sz="2000" dirty="0" err="1"/>
              <a:t>eigindlegar</a:t>
            </a:r>
            <a:r>
              <a:rPr lang="is-IS" sz="2000" dirty="0"/>
              <a:t> mælingar í undirbúningi að herferðinni</a:t>
            </a:r>
          </a:p>
          <a:p>
            <a:r>
              <a:rPr lang="is-IS" sz="2000" dirty="0"/>
              <a:t>Skoðanakönnun lögð fyrir u.þ.b. 1.500 manns</a:t>
            </a:r>
          </a:p>
          <a:p>
            <a:pPr lvl="1"/>
            <a:r>
              <a:rPr lang="is-IS" sz="1800" dirty="0"/>
              <a:t>Regluleg mæling + Sérstakar spurningar vegna verkefnis</a:t>
            </a:r>
          </a:p>
          <a:p>
            <a:r>
              <a:rPr lang="is-IS" sz="2000" dirty="0"/>
              <a:t>Tveir rýnihópar – þátttakendur á aldrinum 18-34 ára</a:t>
            </a:r>
          </a:p>
          <a:p>
            <a:pPr lvl="1"/>
            <a:r>
              <a:rPr lang="is-IS" sz="1800" dirty="0"/>
              <a:t>Virkir notendur Strætó</a:t>
            </a:r>
          </a:p>
          <a:p>
            <a:pPr lvl="1"/>
            <a:r>
              <a:rPr lang="is-IS" sz="1800" dirty="0"/>
              <a:t>Einstaklingar sem ekki hafa notað Strætó undanfarna 12 mánuði</a:t>
            </a:r>
          </a:p>
        </p:txBody>
      </p:sp>
    </p:spTree>
    <p:extLst>
      <p:ext uri="{BB962C8B-B14F-4D97-AF65-F5344CB8AC3E}">
        <p14:creationId xmlns:p14="http://schemas.microsoft.com/office/powerpoint/2010/main" val="4396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aseline="0" dirty="0"/>
              <a:t>Strætó </a:t>
            </a:r>
            <a:r>
              <a:rPr lang="en-GB" sz="3000" baseline="0" dirty="0" err="1"/>
              <a:t>meistarinn</a:t>
            </a:r>
            <a:r>
              <a:rPr lang="en-GB" sz="3000" baseline="0" dirty="0"/>
              <a:t> - </a:t>
            </a:r>
            <a:r>
              <a:rPr lang="en-GB" sz="3000" baseline="0" dirty="0" err="1"/>
              <a:t>Markmið</a:t>
            </a:r>
            <a:endParaRPr lang="en-IS" sz="3000" baseline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ED366-6004-8343-9C3C-730BADA072CA}"/>
              </a:ext>
            </a:extLst>
          </p:cNvPr>
          <p:cNvSpPr txBox="1">
            <a:spLocks/>
          </p:cNvSpPr>
          <p:nvPr/>
        </p:nvSpPr>
        <p:spPr>
          <a:xfrm>
            <a:off x="434009" y="3096537"/>
            <a:ext cx="10515600" cy="2756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is-IS" dirty="0"/>
              <a:t>Upplýsa viðskiptavini um þjónustu og greiðslulausnir Strætó</a:t>
            </a:r>
          </a:p>
          <a:p>
            <a:pPr marL="457200" lvl="1" indent="0" algn="ctr">
              <a:buNone/>
            </a:pPr>
            <a:r>
              <a:rPr lang="is-IS" dirty="0"/>
              <a:t>Auka jákvæðni </a:t>
            </a:r>
            <a:r>
              <a:rPr lang="is-IS"/>
              <a:t>til Strætó </a:t>
            </a:r>
            <a:r>
              <a:rPr lang="is-IS" dirty="0"/>
              <a:t>á meðal Z- og Y kynslóðar</a:t>
            </a:r>
          </a:p>
          <a:p>
            <a:pPr marL="457200" lvl="1" indent="0" algn="ctr">
              <a:buNone/>
            </a:pPr>
            <a:r>
              <a:rPr lang="is-IS" dirty="0"/>
              <a:t>Auka áhuga á Strætó innan markhóps</a:t>
            </a:r>
          </a:p>
          <a:p>
            <a:pPr lvl="1"/>
            <a:endParaRPr lang="is-IS" dirty="0"/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9393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aseline="0" dirty="0"/>
              <a:t>Strætó </a:t>
            </a:r>
            <a:r>
              <a:rPr lang="en-GB" sz="3000" baseline="0" dirty="0" err="1"/>
              <a:t>meistarinn</a:t>
            </a:r>
            <a:r>
              <a:rPr lang="en-GB" sz="3000" baseline="0" dirty="0"/>
              <a:t> - </a:t>
            </a:r>
            <a:r>
              <a:rPr lang="en-GB" sz="3000" baseline="0" dirty="0" err="1"/>
              <a:t>árangur</a:t>
            </a:r>
            <a:endParaRPr lang="en-IS" sz="3000" baseline="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D65EA-12C2-1338-5EBD-9047297B2464}"/>
              </a:ext>
            </a:extLst>
          </p:cNvPr>
          <p:cNvSpPr txBox="1">
            <a:spLocks/>
          </p:cNvSpPr>
          <p:nvPr/>
        </p:nvSpPr>
        <p:spPr>
          <a:xfrm>
            <a:off x="525669" y="21940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400" dirty="0"/>
              <a:t>Birtingar og heimsóknir á vef:</a:t>
            </a:r>
          </a:p>
          <a:p>
            <a:pPr lvl="1"/>
            <a:r>
              <a:rPr lang="is-IS" sz="2000" dirty="0"/>
              <a:t>13.000 fóru í gegnum kúrsinn á fyrstu 4 vikunum</a:t>
            </a:r>
          </a:p>
          <a:p>
            <a:pPr lvl="1"/>
            <a:r>
              <a:rPr lang="is-IS" sz="2000" dirty="0"/>
              <a:t>2,4 milljónir birtinga á vefmiðlum</a:t>
            </a:r>
          </a:p>
          <a:p>
            <a:pPr lvl="1"/>
            <a:r>
              <a:rPr lang="is-IS" sz="2000" dirty="0"/>
              <a:t>1.4 milljón „</a:t>
            </a:r>
            <a:r>
              <a:rPr lang="is-IS" sz="2000" dirty="0" err="1"/>
              <a:t>impressions</a:t>
            </a:r>
            <a:r>
              <a:rPr lang="is-IS" sz="2000" dirty="0"/>
              <a:t>“ í umhverfismiðlum</a:t>
            </a:r>
          </a:p>
          <a:p>
            <a:pPr lvl="1"/>
            <a:r>
              <a:rPr lang="is-IS" sz="2000" dirty="0"/>
              <a:t>50.000 áhorf á </a:t>
            </a:r>
            <a:r>
              <a:rPr lang="is-IS" sz="2000" dirty="0" err="1"/>
              <a:t>video</a:t>
            </a:r>
            <a:r>
              <a:rPr lang="is-IS" sz="2000" dirty="0"/>
              <a:t> úr kúrsinum á samfélagsmiðlum</a:t>
            </a:r>
          </a:p>
          <a:p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2643504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0EFF6A49-B03E-9B41-81DE-C9E724C65BF0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600" baseline="0" dirty="0"/>
              <a:t>Strætó </a:t>
            </a:r>
            <a:r>
              <a:rPr lang="en-GB" sz="3600" baseline="0" dirty="0" err="1"/>
              <a:t>meistarinn</a:t>
            </a:r>
            <a:r>
              <a:rPr lang="en-GB" sz="3600" baseline="0" dirty="0"/>
              <a:t> - </a:t>
            </a:r>
            <a:r>
              <a:rPr lang="en-GB" sz="3600" baseline="0" dirty="0" err="1"/>
              <a:t>árangur</a:t>
            </a:r>
            <a:endParaRPr lang="en-IS" sz="3600" baseline="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BB059B9-B638-94DC-D638-26CA71042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732027"/>
              </p:ext>
            </p:extLst>
          </p:nvPr>
        </p:nvGraphicFramePr>
        <p:xfrm>
          <a:off x="1882737" y="2060329"/>
          <a:ext cx="6740434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01E22-92CC-D67B-CA40-B6F699E4263B}"/>
              </a:ext>
            </a:extLst>
          </p:cNvPr>
          <p:cNvSpPr txBox="1">
            <a:spLocks/>
          </p:cNvSpPr>
          <p:nvPr/>
        </p:nvSpPr>
        <p:spPr>
          <a:xfrm>
            <a:off x="2472787" y="3979231"/>
            <a:ext cx="1600200" cy="575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s-IS" sz="1200" dirty="0"/>
              <a:t>Markhópar herferðarinnar</a:t>
            </a:r>
          </a:p>
          <a:p>
            <a:endParaRPr lang="is-IS" sz="1800" dirty="0"/>
          </a:p>
          <a:p>
            <a:endParaRPr lang="is-IS" sz="1800" dirty="0"/>
          </a:p>
        </p:txBody>
      </p:sp>
    </p:spTree>
    <p:extLst>
      <p:ext uri="{BB962C8B-B14F-4D97-AF65-F5344CB8AC3E}">
        <p14:creationId xmlns:p14="http://schemas.microsoft.com/office/powerpoint/2010/main" val="48607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0EFF6A49-B03E-9B41-81DE-C9E724C65BF0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600" baseline="0" dirty="0"/>
              <a:t>Strætó </a:t>
            </a:r>
            <a:r>
              <a:rPr lang="en-GB" sz="3600" baseline="0" dirty="0" err="1"/>
              <a:t>meistarinn</a:t>
            </a:r>
            <a:r>
              <a:rPr lang="en-GB" sz="3600" baseline="0" dirty="0"/>
              <a:t> - </a:t>
            </a:r>
            <a:r>
              <a:rPr lang="en-GB" sz="3600" baseline="0" dirty="0" err="1"/>
              <a:t>árangur</a:t>
            </a:r>
            <a:endParaRPr lang="en-IS" sz="3600" baseline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726829-A8F8-EF83-3D5B-EDEE67B313F6}"/>
              </a:ext>
            </a:extLst>
          </p:cNvPr>
          <p:cNvSpPr txBox="1">
            <a:spLocks/>
          </p:cNvSpPr>
          <p:nvPr/>
        </p:nvSpPr>
        <p:spPr>
          <a:xfrm>
            <a:off x="525669" y="219404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T America Rg" pitchFamily="2" charset="77"/>
                <a:ea typeface="GT America Rg" pitchFamily="2" charset="7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400" dirty="0"/>
              <a:t>Áhugi á Strætó jókst hjá 22% af þeim sem sáu herferðina</a:t>
            </a:r>
          </a:p>
          <a:p>
            <a:pPr lvl="1"/>
            <a:r>
              <a:rPr lang="is-IS" sz="2000" dirty="0"/>
              <a:t>78% stendur í stað og áhugi minnkar hjá 0%</a:t>
            </a:r>
          </a:p>
          <a:p>
            <a:r>
              <a:rPr lang="is-IS" sz="2400" dirty="0"/>
              <a:t>61% líkaði herferðin frekar vel eða mjög vel</a:t>
            </a:r>
          </a:p>
          <a:p>
            <a:r>
              <a:rPr lang="is-IS" sz="2400" dirty="0"/>
              <a:t>Lítil breyting á NPS skori (</a:t>
            </a:r>
            <a:r>
              <a:rPr lang="is-IS" sz="2400" dirty="0" err="1"/>
              <a:t>meðmælaskori</a:t>
            </a:r>
            <a:r>
              <a:rPr lang="is-IS" sz="2400" dirty="0"/>
              <a:t>)</a:t>
            </a:r>
          </a:p>
          <a:p>
            <a:pPr lvl="1"/>
            <a:r>
              <a:rPr lang="is-IS" sz="1600" dirty="0"/>
              <a:t>Fer úr -48 í -46</a:t>
            </a:r>
          </a:p>
          <a:p>
            <a:pPr lvl="1"/>
            <a:r>
              <a:rPr lang="is-IS" sz="1600" dirty="0"/>
              <a:t>Meiri breyting á meðal 25-34 ára </a:t>
            </a:r>
          </a:p>
          <a:p>
            <a:pPr lvl="1"/>
            <a:r>
              <a:rPr lang="is-IS" sz="1600" dirty="0"/>
              <a:t>fer úr -71 í -49</a:t>
            </a:r>
          </a:p>
          <a:p>
            <a:endParaRPr lang="is-IS" sz="2000" dirty="0"/>
          </a:p>
        </p:txBody>
      </p:sp>
    </p:spTree>
    <p:extLst>
      <p:ext uri="{BB962C8B-B14F-4D97-AF65-F5344CB8AC3E}">
        <p14:creationId xmlns:p14="http://schemas.microsoft.com/office/powerpoint/2010/main" val="170333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43BDF6-EBE6-EE47-BC2D-914B8A5D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aseline="0" dirty="0" err="1"/>
              <a:t>Viðhorf</a:t>
            </a:r>
            <a:r>
              <a:rPr lang="en-GB" sz="3000" baseline="0" dirty="0"/>
              <a:t> </a:t>
            </a:r>
            <a:r>
              <a:rPr lang="en-GB" sz="3000" baseline="0" dirty="0" err="1"/>
              <a:t>almennings</a:t>
            </a:r>
            <a:r>
              <a:rPr lang="en-GB" sz="3000" baseline="0" dirty="0"/>
              <a:t> </a:t>
            </a:r>
            <a:r>
              <a:rPr lang="en-GB" sz="3000" baseline="0" dirty="0" err="1"/>
              <a:t>til</a:t>
            </a:r>
            <a:r>
              <a:rPr lang="en-GB" sz="3000" baseline="0" dirty="0"/>
              <a:t> Stræ</a:t>
            </a:r>
            <a:r>
              <a:rPr lang="en-GB" sz="3000" dirty="0"/>
              <a:t>tó</a:t>
            </a:r>
            <a:endParaRPr lang="en-IS" sz="3000" baseline="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3C98A7-B048-9AED-5ACC-32972D43E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0743884"/>
              </p:ext>
            </p:extLst>
          </p:nvPr>
        </p:nvGraphicFramePr>
        <p:xfrm>
          <a:off x="2116064" y="2587592"/>
          <a:ext cx="6055658" cy="354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224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aseline="0" dirty="0" err="1"/>
              <a:t>Viðhorf</a:t>
            </a:r>
            <a:r>
              <a:rPr lang="en-GB" sz="3000" baseline="0" dirty="0"/>
              <a:t> </a:t>
            </a:r>
            <a:r>
              <a:rPr lang="en-GB" sz="3000" baseline="0" dirty="0" err="1"/>
              <a:t>almennings</a:t>
            </a:r>
            <a:r>
              <a:rPr lang="en-GB" sz="3000" baseline="0" dirty="0"/>
              <a:t> </a:t>
            </a:r>
            <a:r>
              <a:rPr lang="en-GB" sz="3000" baseline="0" dirty="0" err="1"/>
              <a:t>til</a:t>
            </a:r>
            <a:r>
              <a:rPr lang="en-GB" sz="3000" baseline="0" dirty="0"/>
              <a:t> Stræ</a:t>
            </a:r>
            <a:r>
              <a:rPr lang="en-GB" sz="3000" dirty="0"/>
              <a:t>tó</a:t>
            </a:r>
            <a:endParaRPr lang="en-IS" sz="3000" baseline="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D8D057C-B02A-0A79-1EA1-C730FC78B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440645"/>
              </p:ext>
            </p:extLst>
          </p:nvPr>
        </p:nvGraphicFramePr>
        <p:xfrm>
          <a:off x="1843774" y="2091817"/>
          <a:ext cx="6740434" cy="419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32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aseline="0" dirty="0" err="1"/>
              <a:t>Kynslóðamæling</a:t>
            </a:r>
            <a:r>
              <a:rPr lang="en-GB" sz="3000" baseline="0" dirty="0"/>
              <a:t> </a:t>
            </a:r>
            <a:r>
              <a:rPr lang="en-GB" sz="3000" baseline="0" dirty="0" err="1"/>
              <a:t>Prósent</a:t>
            </a:r>
            <a:endParaRPr lang="en-IS" sz="3000" baseline="0" dirty="0"/>
          </a:p>
        </p:txBody>
      </p:sp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3E18809A-EC8F-5966-7B15-1DA3BEA91308}"/>
              </a:ext>
            </a:extLst>
          </p:cNvPr>
          <p:cNvSpPr txBox="1">
            <a:spLocks/>
          </p:cNvSpPr>
          <p:nvPr/>
        </p:nvSpPr>
        <p:spPr>
          <a:xfrm>
            <a:off x="3497107" y="1942650"/>
            <a:ext cx="4016057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="0" i="0" baseline="0" dirty="0" err="1"/>
              <a:t>Áhyggjur</a:t>
            </a:r>
            <a:r>
              <a:rPr lang="en-GB" sz="3000" b="0" i="0" baseline="0" dirty="0"/>
              <a:t> </a:t>
            </a:r>
            <a:r>
              <a:rPr lang="en-GB" sz="3000" b="0" i="0" baseline="0" dirty="0" err="1"/>
              <a:t>af</a:t>
            </a:r>
            <a:r>
              <a:rPr lang="en-GB" sz="3000" b="0" i="0" baseline="0" dirty="0"/>
              <a:t> </a:t>
            </a:r>
            <a:r>
              <a:rPr lang="en-GB" sz="3000" b="0" i="0" baseline="0" dirty="0" err="1"/>
              <a:t>fjárhag</a:t>
            </a:r>
            <a:endParaRPr lang="en-IS" sz="3000" b="0" i="0" baseline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08E90-7170-8E58-790F-8F58F4258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6" y="2998035"/>
            <a:ext cx="10341276" cy="184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1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aseline="0" dirty="0" err="1"/>
              <a:t>Kynslóðamæling</a:t>
            </a:r>
            <a:r>
              <a:rPr lang="en-GB" sz="3000" baseline="0" dirty="0"/>
              <a:t> </a:t>
            </a:r>
            <a:r>
              <a:rPr lang="en-GB" sz="3000" baseline="0" dirty="0" err="1"/>
              <a:t>Prósent</a:t>
            </a:r>
            <a:endParaRPr lang="en-IS" sz="3000" baseline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395760-7376-6332-EE26-257A6774F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38" y="2157895"/>
            <a:ext cx="9879291" cy="1718417"/>
          </a:xfrm>
          <a:prstGeom prst="rect">
            <a:avLst/>
          </a:prstGeom>
        </p:spPr>
      </p:pic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D450F8D2-2C9B-F614-C9B4-B4C19C9E6C14}"/>
              </a:ext>
            </a:extLst>
          </p:cNvPr>
          <p:cNvSpPr txBox="1">
            <a:spLocks/>
          </p:cNvSpPr>
          <p:nvPr/>
        </p:nvSpPr>
        <p:spPr>
          <a:xfrm>
            <a:off x="3317998" y="1209600"/>
            <a:ext cx="5128419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2800" b="0" i="0" baseline="0" dirty="0" err="1"/>
              <a:t>Áhyggjur</a:t>
            </a:r>
            <a:r>
              <a:rPr lang="en-GB" sz="2800" b="0" i="0" baseline="0" dirty="0"/>
              <a:t> </a:t>
            </a:r>
            <a:r>
              <a:rPr lang="en-GB" sz="2800" b="0" i="0" baseline="0" dirty="0" err="1"/>
              <a:t>af</a:t>
            </a:r>
            <a:r>
              <a:rPr lang="en-GB" sz="2800" b="0" i="0" baseline="0" dirty="0"/>
              <a:t> </a:t>
            </a:r>
            <a:r>
              <a:rPr lang="en-GB" sz="2800" b="0" i="0" baseline="0" dirty="0" err="1"/>
              <a:t>líkamlegri</a:t>
            </a:r>
            <a:r>
              <a:rPr lang="en-GB" sz="2800" b="0" i="0" baseline="0" dirty="0"/>
              <a:t> </a:t>
            </a:r>
            <a:r>
              <a:rPr lang="en-GB" sz="2800" b="0" i="0" baseline="0" dirty="0" err="1"/>
              <a:t>heilsu</a:t>
            </a:r>
            <a:endParaRPr lang="en-IS" sz="2800" b="0" i="0" baseline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C3CA7E-623C-F9DF-1720-2B916E908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7" y="4776987"/>
            <a:ext cx="10407192" cy="1843365"/>
          </a:xfrm>
          <a:prstGeom prst="rect">
            <a:avLst/>
          </a:prstGeom>
        </p:spPr>
      </p:pic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BF8B9525-F7DC-667A-AEC0-28D089796652}"/>
              </a:ext>
            </a:extLst>
          </p:cNvPr>
          <p:cNvSpPr txBox="1">
            <a:spLocks/>
          </p:cNvSpPr>
          <p:nvPr/>
        </p:nvSpPr>
        <p:spPr>
          <a:xfrm>
            <a:off x="3317879" y="3828692"/>
            <a:ext cx="5128419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2800" b="0" i="0" baseline="0" dirty="0" err="1"/>
              <a:t>Áhyggjur</a:t>
            </a:r>
            <a:r>
              <a:rPr lang="en-GB" sz="2800" b="0" i="0" baseline="0" dirty="0"/>
              <a:t> </a:t>
            </a:r>
            <a:r>
              <a:rPr lang="en-GB" sz="2800" b="0" i="0" baseline="0" dirty="0" err="1"/>
              <a:t>af</a:t>
            </a:r>
            <a:r>
              <a:rPr lang="en-GB" sz="2800" b="0" i="0" baseline="0" dirty="0"/>
              <a:t> </a:t>
            </a:r>
            <a:r>
              <a:rPr lang="en-GB" sz="2800" b="0" i="0" dirty="0" err="1"/>
              <a:t>andlegri</a:t>
            </a:r>
            <a:r>
              <a:rPr lang="en-GB" sz="2800" b="0" i="0" dirty="0"/>
              <a:t> </a:t>
            </a:r>
            <a:r>
              <a:rPr lang="en-GB" sz="2800" b="0" i="0" baseline="0" dirty="0" err="1"/>
              <a:t>heilsu</a:t>
            </a:r>
            <a:endParaRPr lang="en-IS" sz="28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63475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aseline="0" dirty="0" err="1"/>
              <a:t>Kynslóðamæling</a:t>
            </a:r>
            <a:r>
              <a:rPr lang="en-GB" sz="3000" baseline="0" dirty="0"/>
              <a:t> </a:t>
            </a:r>
            <a:r>
              <a:rPr lang="en-GB" sz="3000" baseline="0" dirty="0" err="1"/>
              <a:t>Prósent</a:t>
            </a:r>
            <a:endParaRPr lang="en-IS" sz="3000" baseline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69F00F-5C0D-40DF-2F6E-47E497980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89" y="2765159"/>
            <a:ext cx="10148943" cy="2873978"/>
          </a:xfrm>
          <a:prstGeom prst="rect">
            <a:avLst/>
          </a:prstGeom>
        </p:spPr>
      </p:pic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3E18809A-EC8F-5966-7B15-1DA3BEA91308}"/>
              </a:ext>
            </a:extLst>
          </p:cNvPr>
          <p:cNvSpPr txBox="1">
            <a:spLocks/>
          </p:cNvSpPr>
          <p:nvPr/>
        </p:nvSpPr>
        <p:spPr>
          <a:xfrm>
            <a:off x="3412265" y="1659937"/>
            <a:ext cx="3186497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="0" i="0" baseline="0" dirty="0" err="1"/>
              <a:t>Heimsmarkmiðin</a:t>
            </a:r>
            <a:endParaRPr lang="en-IS" sz="3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1780953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aseline="0" dirty="0" err="1"/>
              <a:t>Áhersluþættir</a:t>
            </a:r>
            <a:r>
              <a:rPr lang="en-GB" sz="3000" baseline="0" dirty="0"/>
              <a:t> 2024</a:t>
            </a:r>
            <a:endParaRPr lang="en-IS" sz="3000" baseline="0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1BB48BF7-CAAF-E748-AA0C-C536AB0B2FB2}"/>
              </a:ext>
            </a:extLst>
          </p:cNvPr>
          <p:cNvSpPr txBox="1">
            <a:spLocks/>
          </p:cNvSpPr>
          <p:nvPr/>
        </p:nvSpPr>
        <p:spPr>
          <a:xfrm>
            <a:off x="838200" y="2157895"/>
            <a:ext cx="8905568" cy="2981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Niðurstöður</a:t>
            </a:r>
            <a:r>
              <a:rPr lang="en-GB" sz="2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2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úr</a:t>
            </a:r>
            <a:r>
              <a:rPr lang="en-GB" sz="2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2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kynslóðamælingu</a:t>
            </a:r>
            <a:r>
              <a:rPr lang="en-GB" sz="2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2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notaðar</a:t>
            </a:r>
            <a:r>
              <a:rPr lang="en-GB" sz="2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2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að</a:t>
            </a:r>
            <a:r>
              <a:rPr lang="en-GB" sz="2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</a:t>
            </a:r>
            <a:r>
              <a:rPr lang="en-GB" sz="2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leiðarljósi</a:t>
            </a:r>
            <a:endParaRPr lang="en-GB" sz="2400" b="0" i="0" kern="1500" spc="40" dirty="0">
              <a:latin typeface="GT America Rg" pitchFamily="2" charset="77"/>
            </a:endParaRPr>
          </a:p>
          <a:p>
            <a:pPr>
              <a:lnSpc>
                <a:spcPct val="120000"/>
              </a:lnSpc>
            </a:pPr>
            <a:endParaRPr lang="en-GB" sz="2400" b="0" i="0" kern="1500" spc="40" baseline="0" dirty="0">
              <a:solidFill>
                <a:schemeClr val="tx1"/>
              </a:solidFill>
              <a:effectLst/>
              <a:latin typeface="GT America Rg" pitchFamily="2" charset="77"/>
              <a:ea typeface="+mj-ea"/>
              <a:cs typeface="+mj-cs"/>
            </a:endParaRPr>
          </a:p>
          <a:p>
            <a:pPr>
              <a:lnSpc>
                <a:spcPct val="120000"/>
              </a:lnSpc>
            </a:pPr>
            <a:r>
              <a:rPr lang="en-GB" sz="2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Eftirfarandi</a:t>
            </a:r>
            <a:r>
              <a:rPr lang="en-GB" sz="2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3 </a:t>
            </a:r>
            <a:r>
              <a:rPr lang="en-GB" sz="2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áhersluþættir</a:t>
            </a:r>
            <a:r>
              <a:rPr lang="en-GB" sz="2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í </a:t>
            </a:r>
            <a:r>
              <a:rPr lang="en-GB" sz="2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skilaboðum</a:t>
            </a:r>
            <a:r>
              <a:rPr lang="en-GB" sz="2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í </a:t>
            </a:r>
            <a:r>
              <a:rPr lang="en-GB" sz="2400" b="0" i="0" kern="1500" spc="40" baseline="0" dirty="0" err="1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markaðsefni</a:t>
            </a:r>
            <a:r>
              <a:rPr lang="en-GB" sz="2400" b="0" i="0" kern="1500" spc="40" baseline="0" dirty="0">
                <a:solidFill>
                  <a:schemeClr val="tx1"/>
                </a:solidFill>
                <a:effectLst/>
                <a:latin typeface="GT America Rg" pitchFamily="2" charset="77"/>
                <a:ea typeface="+mj-ea"/>
                <a:cs typeface="+mj-cs"/>
              </a:rPr>
              <a:t> 2024: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400" b="0" i="0" kern="1500" spc="40" baseline="0" dirty="0" err="1">
                <a:latin typeface="GT America Rg" pitchFamily="2" charset="77"/>
              </a:rPr>
              <a:t>Fjárhagslegur</a:t>
            </a:r>
            <a:r>
              <a:rPr lang="en-GB" sz="2400" b="0" i="0" kern="1500" spc="40" baseline="0" dirty="0">
                <a:latin typeface="GT America Rg" pitchFamily="2" charset="77"/>
              </a:rPr>
              <a:t> </a:t>
            </a:r>
            <a:r>
              <a:rPr lang="en-GB" sz="2400" b="0" i="0" kern="1500" spc="40" baseline="0" dirty="0" err="1">
                <a:latin typeface="GT America Rg" pitchFamily="2" charset="77"/>
              </a:rPr>
              <a:t>ávinningur</a:t>
            </a:r>
            <a:endParaRPr lang="en-GB" sz="2400" b="0" i="0" kern="1500" spc="40" baseline="0" dirty="0">
              <a:latin typeface="GT America Rg" pitchFamily="2" charset="77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400" b="0" i="0" kern="1500" spc="40" dirty="0" err="1">
                <a:latin typeface="GT America Rg" pitchFamily="2" charset="77"/>
              </a:rPr>
              <a:t>Andleg</a:t>
            </a:r>
            <a:r>
              <a:rPr lang="en-GB" sz="2400" b="0" i="0" kern="1500" spc="40" dirty="0">
                <a:latin typeface="GT America Rg" pitchFamily="2" charset="77"/>
              </a:rPr>
              <a:t> og </a:t>
            </a:r>
            <a:r>
              <a:rPr lang="en-GB" sz="2400" b="0" i="0" kern="1500" spc="40" dirty="0" err="1">
                <a:latin typeface="GT America Rg" pitchFamily="2" charset="77"/>
              </a:rPr>
              <a:t>líkamleg</a:t>
            </a:r>
            <a:r>
              <a:rPr lang="en-GB" sz="2400" b="0" i="0" kern="1500" spc="40" dirty="0">
                <a:latin typeface="GT America Rg" pitchFamily="2" charset="77"/>
              </a:rPr>
              <a:t> </a:t>
            </a:r>
            <a:r>
              <a:rPr lang="en-GB" sz="2400" b="0" i="0" kern="1500" spc="40" dirty="0" err="1">
                <a:latin typeface="GT America Rg" pitchFamily="2" charset="77"/>
              </a:rPr>
              <a:t>heilsa</a:t>
            </a:r>
            <a:endParaRPr lang="en-GB" sz="2400" b="0" i="0" kern="1500" spc="40" dirty="0">
              <a:latin typeface="GT America Rg" pitchFamily="2" charset="77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2400" b="0" i="0" kern="1500" spc="40" baseline="0" dirty="0" err="1">
                <a:latin typeface="GT America Rg" pitchFamily="2" charset="77"/>
              </a:rPr>
              <a:t>Umhverfið</a:t>
            </a:r>
            <a:endParaRPr lang="en-IS" sz="700" b="0" i="0" kern="1500" spc="40" baseline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508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 descr="A yellow and green square with black numbers&#10;&#10;Description automatically generated">
            <a:extLst>
              <a:ext uri="{FF2B5EF4-FFF2-40B4-BE49-F238E27FC236}">
                <a16:creationId xmlns:a16="http://schemas.microsoft.com/office/drawing/2014/main" id="{4CA93D40-2961-C3CB-3D59-8642129BF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503" y="0"/>
            <a:ext cx="10646586" cy="69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aseline="0" dirty="0"/>
              <a:t>Strætó </a:t>
            </a:r>
            <a:r>
              <a:rPr lang="en-GB" sz="3000" baseline="0" dirty="0" err="1"/>
              <a:t>meistarinn</a:t>
            </a:r>
            <a:endParaRPr lang="en-IS" sz="3000" baseline="0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1BB48BF7-CAAF-E748-AA0C-C536AB0B2FB2}"/>
              </a:ext>
            </a:extLst>
          </p:cNvPr>
          <p:cNvSpPr txBox="1">
            <a:spLocks/>
          </p:cNvSpPr>
          <p:nvPr/>
        </p:nvSpPr>
        <p:spPr>
          <a:xfrm>
            <a:off x="838200" y="2157895"/>
            <a:ext cx="5681870" cy="2981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500" b="0" i="0" kern="1500" spc="40" baseline="0" dirty="0">
                <a:latin typeface="GT America Rg" pitchFamily="2" charset="77"/>
              </a:rPr>
              <a:t>Samstarfsverkefni SSH og Strætó</a:t>
            </a:r>
            <a:endParaRPr lang="is-IS" sz="1500" b="0" i="0" kern="1500" spc="40" dirty="0">
              <a:latin typeface="GT America Rg" pitchFamily="2" charset="77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500" b="0" i="0" kern="1500" spc="40" dirty="0">
                <a:latin typeface="GT America Rg" pitchFamily="2" charset="77"/>
              </a:rPr>
              <a:t>Hlaut styrk úr sóknaráætlun höfuðborgarsvæðisins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500" b="0" i="0" kern="1500" spc="40" dirty="0">
                <a:latin typeface="GT America Rg" pitchFamily="2" charset="77"/>
              </a:rPr>
              <a:t>10.000.000 kr. framlag úr sóknaráætlun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s-IS" sz="1500" b="0" i="0" kern="1500" spc="40" dirty="0">
                <a:latin typeface="GT America Rg" pitchFamily="2" charset="77"/>
              </a:rPr>
              <a:t>2.000.000 kr. framlag frá SSH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BBCDA7-91A3-EC4D-8E1E-9901BC45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33" y="3277093"/>
            <a:ext cx="6021644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5886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290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Arial</vt:lpstr>
      <vt:lpstr>GT America Rg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Breiðholt</dc:creator>
  <cp:lastModifiedBy>Herdís Steinarsdóttir</cp:lastModifiedBy>
  <cp:revision>8</cp:revision>
  <dcterms:created xsi:type="dcterms:W3CDTF">2022-03-22T11:38:45Z</dcterms:created>
  <dcterms:modified xsi:type="dcterms:W3CDTF">2024-01-16T12:28:55Z</dcterms:modified>
</cp:coreProperties>
</file>