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75" r:id="rId2"/>
    <p:sldId id="258" r:id="rId3"/>
    <p:sldId id="277" r:id="rId4"/>
    <p:sldId id="280" r:id="rId5"/>
    <p:sldId id="279" r:id="rId6"/>
    <p:sldId id="281" r:id="rId7"/>
    <p:sldId id="278" r:id="rId8"/>
    <p:sldId id="259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D00"/>
    <a:srgbClr val="3A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/>
    <p:restoredTop sz="80846" autoAdjust="0"/>
  </p:normalViewPr>
  <p:slideViewPr>
    <p:cSldViewPr snapToGrid="0" snapToObjects="1">
      <p:cViewPr varScale="1">
        <p:scale>
          <a:sx n="118" d="100"/>
          <a:sy n="118" d="100"/>
        </p:scale>
        <p:origin x="141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51FE-155F-4E96-B1DF-259E37DC69C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4031-BF3E-49D4-BD3A-54F8E668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AD2F3-DA35-2A47-83BB-48A8A6FF1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1233-DAA8-4B4D-86B4-9650E175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CB7AF-86ED-AA4E-BCE7-2B66AB68E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2BABE-5308-B84A-AC4C-38F03EB85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C463B-B3AE-5F48-96A4-36F93B617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E9CBD-76AA-D742-A39D-F983042FB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9A8FE-2753-D745-9CCA-6975A527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8A8D4-D185-2A43-8CE0-FD5A765EA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82DAA-1087-BA4D-80F9-70270B018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E7BEE-6A88-5447-A0AD-19DF0F868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79" r:id="rId3"/>
    <p:sldLayoutId id="2147483674" r:id="rId4"/>
    <p:sldLayoutId id="2147483676" r:id="rId5"/>
    <p:sldLayoutId id="2147483672" r:id="rId6"/>
    <p:sldLayoutId id="2147483686" r:id="rId7"/>
    <p:sldLayoutId id="2147483688" r:id="rId8"/>
    <p:sldLayoutId id="2147483663" r:id="rId9"/>
    <p:sldLayoutId id="2147483662" r:id="rId10"/>
    <p:sldLayoutId id="2147483664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F194E-6EEC-4F05-92CE-008631DAA9D3}"/>
              </a:ext>
            </a:extLst>
          </p:cNvPr>
          <p:cNvSpPr txBox="1"/>
          <p:nvPr/>
        </p:nvSpPr>
        <p:spPr>
          <a:xfrm>
            <a:off x="170329" y="851647"/>
            <a:ext cx="796962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Strætó bs.</a:t>
            </a: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Innra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eftirlit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is-IS" sz="2600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  <a:t>Stjórnarfundur 15. september 2023</a:t>
            </a:r>
            <a:br>
              <a:rPr lang="is-IS" sz="2600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</a:br>
            <a:endParaRPr lang="en-US" sz="26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6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417477"/>
            <a:ext cx="8196695" cy="642717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Innra</a:t>
            </a:r>
            <a:r>
              <a:rPr lang="en-US" b="1" dirty="0"/>
              <a:t> </a:t>
            </a:r>
            <a:r>
              <a:rPr lang="en-US" b="1" dirty="0" err="1"/>
              <a:t>eftirlit</a:t>
            </a:r>
            <a:br>
              <a:rPr lang="en-US" b="1" dirty="0"/>
            </a:br>
            <a:endParaRPr lang="en-US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8613" y="1060194"/>
            <a:ext cx="3446737" cy="1911367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2400" dirty="0"/>
          </a:p>
          <a:p>
            <a:endParaRPr lang="en-US" dirty="0">
              <a:latin typeface="DINPro-Light" panose="020B0504020101010102" pitchFamily="34" charset="0"/>
              <a:cs typeface="DINPro-Light" panose="020B0504020101010102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26F21-1C8E-4008-B1A5-C818F428F6E2}"/>
              </a:ext>
            </a:extLst>
          </p:cNvPr>
          <p:cNvSpPr txBox="1"/>
          <p:nvPr/>
        </p:nvSpPr>
        <p:spPr>
          <a:xfrm>
            <a:off x="337674" y="989488"/>
            <a:ext cx="2886374" cy="134908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Tilgangur</a:t>
            </a:r>
            <a:endParaRPr lang="en-US" sz="1200" b="1" dirty="0"/>
          </a:p>
          <a:p>
            <a:endParaRPr lang="en-US" sz="1200" dirty="0"/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s-I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s-I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tyðja við, stjórna, takmarka eða vakta tiltekna starfsemi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s-I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auka líkur á að félag nái settum markmiðum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AB854F-BFA8-46A6-AD33-6E490CE1C51C}"/>
              </a:ext>
            </a:extLst>
          </p:cNvPr>
          <p:cNvSpPr txBox="1"/>
          <p:nvPr/>
        </p:nvSpPr>
        <p:spPr>
          <a:xfrm>
            <a:off x="3264804" y="1546316"/>
            <a:ext cx="2655150" cy="228780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is-I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Þættir sem teljast m.a. til innra eftirlits</a:t>
            </a:r>
          </a:p>
          <a:p>
            <a:pPr marL="6286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s-I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stjórnskipulag</a:t>
            </a:r>
          </a:p>
          <a:p>
            <a:pPr marL="6286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s-I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ábyrgðarskipting</a:t>
            </a:r>
          </a:p>
          <a:p>
            <a:pPr marL="6286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s-I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stefnur</a:t>
            </a:r>
          </a:p>
          <a:p>
            <a:pPr marL="6286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s-I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reglur</a:t>
            </a:r>
          </a:p>
          <a:p>
            <a:pPr marL="6286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s-I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ferlar</a:t>
            </a:r>
          </a:p>
          <a:p>
            <a:pPr marL="6286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s-I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vinnulýsingar</a:t>
            </a:r>
          </a:p>
          <a:p>
            <a:pPr marL="6286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s-I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staðlar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88335E-315A-45A9-AE24-16D172860B19}"/>
              </a:ext>
            </a:extLst>
          </p:cNvPr>
          <p:cNvSpPr txBox="1"/>
          <p:nvPr/>
        </p:nvSpPr>
        <p:spPr>
          <a:xfrm>
            <a:off x="6063781" y="2571750"/>
            <a:ext cx="2725495" cy="21133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is-I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Greina má innra eftirlit í meginþætti</a:t>
            </a:r>
          </a:p>
          <a:p>
            <a:pPr marL="6286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s-I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eftirlitsumhverfi </a:t>
            </a:r>
          </a:p>
          <a:p>
            <a:pPr marL="6286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s-I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áhættumat</a:t>
            </a:r>
          </a:p>
          <a:p>
            <a:pPr marL="6286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s-I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eftirlitsaðgerðir</a:t>
            </a:r>
          </a:p>
          <a:p>
            <a:pPr marL="6286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s-I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upplýsingar og samskipti</a:t>
            </a:r>
          </a:p>
          <a:p>
            <a:pPr marL="6286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s-I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stjórnendaeftirlit</a:t>
            </a:r>
            <a:endParaRPr lang="is-IS" sz="1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417477"/>
            <a:ext cx="5956021" cy="430887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endParaRPr lang="en-US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054AB8-DF5C-418C-AEE9-A5CECD0F559A}"/>
              </a:ext>
            </a:extLst>
          </p:cNvPr>
          <p:cNvSpPr txBox="1">
            <a:spLocks/>
          </p:cNvSpPr>
          <p:nvPr/>
        </p:nvSpPr>
        <p:spPr>
          <a:xfrm>
            <a:off x="490942" y="1168870"/>
            <a:ext cx="4339324" cy="74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+mn-lt"/>
            </a:endParaRPr>
          </a:p>
          <a:p>
            <a:pPr marL="0" lvl="2" indent="0">
              <a:spcBef>
                <a:spcPts val="750"/>
              </a:spcBef>
              <a:buNone/>
            </a:pPr>
            <a:endParaRPr lang="en-US" sz="1600" dirty="0">
              <a:latin typeface="+mn-lt"/>
            </a:endParaRPr>
          </a:p>
          <a:p>
            <a:pPr marL="685800" lvl="2" indent="0">
              <a:buNone/>
            </a:pPr>
            <a:endParaRPr lang="en-US" sz="1600" dirty="0">
              <a:latin typeface="+mn-lt"/>
            </a:endParaRPr>
          </a:p>
          <a:p>
            <a:endParaRPr lang="en-US" dirty="0">
              <a:latin typeface="DINPro-Light" panose="020B0504020101010102" pitchFamily="34" charset="0"/>
              <a:cs typeface="DINPro-Light" panose="020B0504020101010102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FA53660-3175-47A2-8157-D5ADF2EE04F5}"/>
              </a:ext>
            </a:extLst>
          </p:cNvPr>
          <p:cNvSpPr txBox="1">
            <a:spLocks/>
          </p:cNvSpPr>
          <p:nvPr/>
        </p:nvSpPr>
        <p:spPr>
          <a:xfrm>
            <a:off x="4124894" y="2041568"/>
            <a:ext cx="3524728" cy="1368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+mn-lt"/>
            </a:endParaRPr>
          </a:p>
          <a:p>
            <a:pPr marL="0" lvl="2" indent="0">
              <a:spcBef>
                <a:spcPts val="750"/>
              </a:spcBef>
              <a:buNone/>
            </a:pPr>
            <a:r>
              <a:rPr lang="en-US" sz="4800" b="1" dirty="0" err="1">
                <a:latin typeface="+mj-lt"/>
                <a:ea typeface="+mn-ea"/>
                <a:cs typeface="+mn-cs"/>
              </a:rPr>
              <a:t>Upplýsingar</a:t>
            </a:r>
            <a:r>
              <a:rPr lang="en-US" sz="4800" b="1" dirty="0">
                <a:latin typeface="+mj-lt"/>
                <a:ea typeface="+mn-ea"/>
                <a:cs typeface="+mn-cs"/>
              </a:rPr>
              <a:t> </a:t>
            </a:r>
            <a:r>
              <a:rPr lang="en-US" sz="4800" b="1" dirty="0" err="1">
                <a:latin typeface="+mj-lt"/>
                <a:ea typeface="+mn-ea"/>
                <a:cs typeface="+mn-cs"/>
              </a:rPr>
              <a:t>og</a:t>
            </a:r>
            <a:r>
              <a:rPr lang="en-US" sz="4800" b="1" dirty="0">
                <a:latin typeface="+mj-lt"/>
                <a:ea typeface="+mn-ea"/>
                <a:cs typeface="+mn-cs"/>
              </a:rPr>
              <a:t> </a:t>
            </a:r>
            <a:r>
              <a:rPr lang="en-US" sz="4800" b="1" dirty="0" err="1">
                <a:latin typeface="+mj-lt"/>
                <a:ea typeface="+mn-ea"/>
                <a:cs typeface="+mn-cs"/>
              </a:rPr>
              <a:t>samskipti</a:t>
            </a:r>
            <a:endParaRPr lang="en-US" sz="4800" b="1" dirty="0">
              <a:latin typeface="+mj-lt"/>
              <a:ea typeface="+mn-ea"/>
              <a:cs typeface="+mn-cs"/>
            </a:endParaRPr>
          </a:p>
          <a:p>
            <a:pPr marL="0" lvl="2" indent="0">
              <a:spcBef>
                <a:spcPts val="750"/>
              </a:spcBef>
              <a:buNone/>
            </a:pPr>
            <a:endParaRPr lang="en-US" sz="4800" b="1" dirty="0">
              <a:latin typeface="+mj-lt"/>
              <a:ea typeface="+mn-ea"/>
              <a:cs typeface="+mn-cs"/>
            </a:endParaRPr>
          </a:p>
          <a:p>
            <a:pPr lvl="1"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sz="4800" dirty="0" err="1">
                <a:latin typeface="+mj-lt"/>
                <a:ea typeface="+mn-ea"/>
                <a:cs typeface="Times New Roman" panose="02020603050405020304" pitchFamily="18" charset="0"/>
              </a:rPr>
              <a:t>tímalegar</a:t>
            </a:r>
            <a:r>
              <a:rPr lang="en-US" sz="4800" dirty="0"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+mj-lt"/>
                <a:ea typeface="+mn-ea"/>
                <a:cs typeface="Times New Roman" panose="02020603050405020304" pitchFamily="18" charset="0"/>
              </a:rPr>
              <a:t>upplýsingar</a:t>
            </a:r>
            <a:endParaRPr lang="en-US" sz="4800" dirty="0">
              <a:latin typeface="+mj-lt"/>
              <a:ea typeface="+mn-ea"/>
              <a:cs typeface="Times New Roman" panose="02020603050405020304" pitchFamily="18" charset="0"/>
            </a:endParaRPr>
          </a:p>
          <a:p>
            <a:pPr lvl="1"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sz="4800" dirty="0" err="1">
                <a:latin typeface="+mj-lt"/>
                <a:ea typeface="+mn-ea"/>
                <a:cs typeface="Times New Roman" panose="02020603050405020304" pitchFamily="18" charset="0"/>
              </a:rPr>
              <a:t>miðlun</a:t>
            </a:r>
            <a:r>
              <a:rPr lang="en-US" sz="4800" dirty="0"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+mj-lt"/>
                <a:ea typeface="+mn-ea"/>
                <a:cs typeface="Times New Roman" panose="02020603050405020304" pitchFamily="18" charset="0"/>
              </a:rPr>
              <a:t>upplýsinga</a:t>
            </a:r>
            <a:r>
              <a:rPr lang="en-US" sz="4800" dirty="0"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+mj-lt"/>
                <a:ea typeface="+mn-ea"/>
                <a:cs typeface="Times New Roman" panose="02020603050405020304" pitchFamily="18" charset="0"/>
              </a:rPr>
              <a:t>til</a:t>
            </a:r>
            <a:r>
              <a:rPr lang="en-US" sz="4800" dirty="0"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+mj-lt"/>
                <a:ea typeface="+mn-ea"/>
                <a:cs typeface="Times New Roman" panose="02020603050405020304" pitchFamily="18" charset="0"/>
              </a:rPr>
              <a:t>hagsmunaaðila</a:t>
            </a:r>
            <a:endParaRPr lang="en-US" sz="4800" dirty="0">
              <a:latin typeface="+mj-lt"/>
              <a:ea typeface="+mn-ea"/>
              <a:cs typeface="Times New Roman" panose="02020603050405020304" pitchFamily="18" charset="0"/>
            </a:endParaRPr>
          </a:p>
          <a:p>
            <a:pPr lvl="1"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sz="4800" dirty="0" err="1">
                <a:latin typeface="+mj-lt"/>
                <a:ea typeface="+mn-ea"/>
                <a:cs typeface="Times New Roman" panose="02020603050405020304" pitchFamily="18" charset="0"/>
              </a:rPr>
              <a:t>auðveldar</a:t>
            </a:r>
            <a:r>
              <a:rPr lang="en-US" sz="4800" dirty="0"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+mj-lt"/>
                <a:ea typeface="+mn-ea"/>
                <a:cs typeface="Times New Roman" panose="02020603050405020304" pitchFamily="18" charset="0"/>
              </a:rPr>
              <a:t>stjórnendum</a:t>
            </a:r>
            <a:r>
              <a:rPr lang="en-US" sz="4800" dirty="0"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+mj-lt"/>
                <a:ea typeface="+mn-ea"/>
                <a:cs typeface="Times New Roman" panose="02020603050405020304" pitchFamily="18" charset="0"/>
              </a:rPr>
              <a:t>að</a:t>
            </a:r>
            <a:r>
              <a:rPr lang="en-US" sz="4800" dirty="0">
                <a:latin typeface="+mj-lt"/>
                <a:ea typeface="+mn-ea"/>
                <a:cs typeface="Times New Roman" panose="02020603050405020304" pitchFamily="18" charset="0"/>
              </a:rPr>
              <a:t> taka </a:t>
            </a:r>
            <a:r>
              <a:rPr lang="en-US" sz="4800" dirty="0" err="1">
                <a:latin typeface="+mj-lt"/>
                <a:ea typeface="+mn-ea"/>
                <a:cs typeface="Times New Roman" panose="02020603050405020304" pitchFamily="18" charset="0"/>
              </a:rPr>
              <a:t>ákvarðanir</a:t>
            </a:r>
            <a:endParaRPr lang="en-US" sz="4800" dirty="0">
              <a:latin typeface="+mj-lt"/>
              <a:ea typeface="+mn-ea"/>
              <a:cs typeface="Times New Roman" panose="02020603050405020304" pitchFamily="18" charset="0"/>
            </a:endParaRPr>
          </a:p>
          <a:p>
            <a:pPr marL="685800" lvl="2" indent="0">
              <a:buNone/>
            </a:pPr>
            <a:endParaRPr lang="en-US" sz="4800" dirty="0">
              <a:latin typeface="+mn-lt"/>
            </a:endParaRPr>
          </a:p>
          <a:p>
            <a:endParaRPr lang="en-US" dirty="0">
              <a:latin typeface="DINPro-Light" panose="020B0504020101010102" pitchFamily="34" charset="0"/>
              <a:cs typeface="DINPro-Light" panose="020B05040201010101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4B0CB-9148-415A-9F5D-EF4EDCA771E9}"/>
              </a:ext>
            </a:extLst>
          </p:cNvPr>
          <p:cNvSpPr txBox="1"/>
          <p:nvPr/>
        </p:nvSpPr>
        <p:spPr>
          <a:xfrm>
            <a:off x="318655" y="362286"/>
            <a:ext cx="79319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Verdana" panose="020B0604030504040204" pitchFamily="34" charset="0"/>
                <a:ea typeface="Verdana" panose="020B0604030504040204" pitchFamily="34" charset="0"/>
              </a:rPr>
              <a:t>Nánar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 um </a:t>
            </a:r>
            <a:r>
              <a:rPr lang="en-US" sz="2200" b="1" dirty="0" err="1">
                <a:latin typeface="Verdana" panose="020B0604030504040204" pitchFamily="34" charset="0"/>
                <a:ea typeface="Verdana" panose="020B0604030504040204" pitchFamily="34" charset="0"/>
              </a:rPr>
              <a:t>meginþætti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200" b="1" dirty="0" err="1">
                <a:latin typeface="Verdana" panose="020B0604030504040204" pitchFamily="34" charset="0"/>
                <a:ea typeface="Verdana" panose="020B0604030504040204" pitchFamily="34" charset="0"/>
              </a:rPr>
              <a:t>innra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200" b="1" dirty="0" err="1">
                <a:latin typeface="Verdana" panose="020B0604030504040204" pitchFamily="34" charset="0"/>
                <a:ea typeface="Verdana" panose="020B0604030504040204" pitchFamily="34" charset="0"/>
              </a:rPr>
              <a:t>eftirlits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82A1A-781D-4D57-867E-C47733FB36EA}"/>
              </a:ext>
            </a:extLst>
          </p:cNvPr>
          <p:cNvSpPr txBox="1"/>
          <p:nvPr/>
        </p:nvSpPr>
        <p:spPr>
          <a:xfrm>
            <a:off x="318655" y="907925"/>
            <a:ext cx="3633952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+mj-lt"/>
              </a:rPr>
              <a:t>Eftirlitsumhverfi</a:t>
            </a:r>
            <a:r>
              <a:rPr lang="en-US" sz="1200" b="1" dirty="0">
                <a:latin typeface="+mj-lt"/>
              </a:rPr>
              <a:t> –  </a:t>
            </a:r>
            <a:r>
              <a:rPr lang="en-US" sz="1200" dirty="0" err="1">
                <a:latin typeface="+mj-lt"/>
              </a:rPr>
              <a:t>stjórnarhættir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og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stjórnskipulag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félagsins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sem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og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viðhorf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stjórnenda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til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innra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eftirlits</a:t>
            </a:r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pPr marL="514350" lvl="1" indent="-1714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is-IS" sz="1200" dirty="0">
                <a:latin typeface="+mj-lt"/>
                <a:cs typeface="Times New Roman" panose="02020603050405020304" pitchFamily="18" charset="0"/>
              </a:rPr>
              <a:t>heilindi og siðfræðilegt gildismat</a:t>
            </a:r>
          </a:p>
          <a:p>
            <a:pPr marL="514350" lvl="1" indent="-1714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is-IS" sz="1200" dirty="0">
                <a:latin typeface="+mj-lt"/>
                <a:cs typeface="Times New Roman" panose="02020603050405020304" pitchFamily="18" charset="0"/>
              </a:rPr>
              <a:t>viðhorf stjórnenda </a:t>
            </a:r>
            <a:endParaRPr lang="en-US" sz="1200" dirty="0">
              <a:latin typeface="+mj-lt"/>
              <a:cs typeface="Times New Roman" panose="02020603050405020304" pitchFamily="18" charset="0"/>
            </a:endParaRPr>
          </a:p>
          <a:p>
            <a:pPr marL="514350" lvl="1" indent="-1714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is-IS" sz="1200" dirty="0">
                <a:latin typeface="+mj-lt"/>
                <a:cs typeface="Times New Roman" panose="02020603050405020304" pitchFamily="18" charset="0"/>
              </a:rPr>
              <a:t>stjórnskipulag</a:t>
            </a:r>
            <a:endParaRPr lang="en-US" sz="1200" dirty="0">
              <a:latin typeface="+mj-lt"/>
              <a:cs typeface="Times New Roman" panose="02020603050405020304" pitchFamily="18" charset="0"/>
            </a:endParaRPr>
          </a:p>
          <a:p>
            <a:pPr marL="514350" lvl="1" indent="-1714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is-IS" sz="1200" dirty="0">
                <a:latin typeface="+mj-lt"/>
                <a:cs typeface="Times New Roman" panose="02020603050405020304" pitchFamily="18" charset="0"/>
              </a:rPr>
              <a:t>framsal valds og ábyrgðar</a:t>
            </a:r>
            <a:endParaRPr lang="en-US" sz="1200" dirty="0">
              <a:latin typeface="+mj-lt"/>
              <a:cs typeface="Times New Roman" panose="02020603050405020304" pitchFamily="18" charset="0"/>
            </a:endParaRPr>
          </a:p>
          <a:p>
            <a:pPr marL="514350" lvl="1" indent="-1714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is-IS" sz="1200" dirty="0">
                <a:latin typeface="+mj-lt"/>
                <a:cs typeface="Times New Roman" panose="02020603050405020304" pitchFamily="18" charset="0"/>
              </a:rPr>
              <a:t>mannauðsstefna og framkvæmd hennar</a:t>
            </a:r>
            <a:endParaRPr lang="en-US" sz="1200" dirty="0">
              <a:latin typeface="+mj-lt"/>
              <a:cs typeface="Times New Roman" panose="02020603050405020304" pitchFamily="18" charset="0"/>
            </a:endParaRPr>
          </a:p>
          <a:p>
            <a:pPr marL="514350" lvl="1" indent="-1714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is-IS" sz="1200" dirty="0">
                <a:latin typeface="+mj-lt"/>
                <a:cs typeface="Times New Roman" panose="02020603050405020304" pitchFamily="18" charset="0"/>
              </a:rPr>
              <a:t>færni starfsmanna</a:t>
            </a:r>
            <a:endParaRPr lang="en-US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9261F-7CBA-4558-9FEC-EB0751CA25E3}"/>
              </a:ext>
            </a:extLst>
          </p:cNvPr>
          <p:cNvSpPr txBox="1"/>
          <p:nvPr/>
        </p:nvSpPr>
        <p:spPr>
          <a:xfrm>
            <a:off x="154794" y="3493136"/>
            <a:ext cx="3797813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+mj-lt"/>
              </a:rPr>
              <a:t>Áhættumat</a:t>
            </a:r>
            <a:r>
              <a:rPr lang="en-US" sz="1200" b="1" dirty="0">
                <a:latin typeface="+mj-lt"/>
              </a:rPr>
              <a:t> – </a:t>
            </a:r>
            <a:r>
              <a:rPr lang="en-US" sz="1200" dirty="0" err="1">
                <a:latin typeface="+mj-lt"/>
              </a:rPr>
              <a:t>greining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innri</a:t>
            </a:r>
            <a:r>
              <a:rPr lang="en-US" sz="1200" dirty="0">
                <a:latin typeface="+mj-lt"/>
              </a:rPr>
              <a:t> og </a:t>
            </a:r>
            <a:r>
              <a:rPr lang="en-US" sz="1200" dirty="0" err="1">
                <a:latin typeface="+mj-lt"/>
              </a:rPr>
              <a:t>ytri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þátta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sem</a:t>
            </a:r>
            <a:r>
              <a:rPr lang="en-US" sz="1200" dirty="0">
                <a:latin typeface="+mj-lt"/>
              </a:rPr>
              <a:t> geta haft </a:t>
            </a:r>
            <a:r>
              <a:rPr lang="en-US" sz="1200" dirty="0" err="1">
                <a:latin typeface="+mj-lt"/>
              </a:rPr>
              <a:t>áhrif</a:t>
            </a:r>
            <a:r>
              <a:rPr lang="en-US" sz="1200" dirty="0">
                <a:latin typeface="+mj-lt"/>
              </a:rPr>
              <a:t> á sett </a:t>
            </a:r>
            <a:r>
              <a:rPr lang="en-US" sz="1200" dirty="0" err="1">
                <a:latin typeface="+mj-lt"/>
              </a:rPr>
              <a:t>markmið</a:t>
            </a:r>
            <a:endParaRPr lang="en-US" sz="1200" dirty="0">
              <a:latin typeface="+mj-lt"/>
            </a:endParaRPr>
          </a:p>
          <a:p>
            <a:endParaRPr lang="en-US" dirty="0"/>
          </a:p>
          <a:p>
            <a:pPr marL="514350" lvl="1" indent="-171450">
              <a:buFont typeface="Courier New" panose="02070309020205020404" pitchFamily="49" charset="0"/>
              <a:buChar char="o"/>
            </a:pP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viðeigandi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viðbrögð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við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skilgreindum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áhættum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514350" lvl="1" indent="-171450">
              <a:buFont typeface="Courier New" panose="02070309020205020404" pitchFamily="49" charset="0"/>
              <a:buChar char="o"/>
            </a:pP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áhættutaka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í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samræmi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við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áhættuvilja</a:t>
            </a:r>
            <a:endParaRPr lang="en-US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16E0B-21F5-4217-B9F1-AB7E9D9E8C52}"/>
              </a:ext>
            </a:extLst>
          </p:cNvPr>
          <p:cNvSpPr txBox="1"/>
          <p:nvPr/>
        </p:nvSpPr>
        <p:spPr>
          <a:xfrm>
            <a:off x="4138450" y="898238"/>
            <a:ext cx="3241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+mj-lt"/>
              </a:rPr>
              <a:t>Eftirlitsaðgerðir</a:t>
            </a:r>
            <a:r>
              <a:rPr lang="en-US" sz="1200" b="1" dirty="0">
                <a:latin typeface="+mj-lt"/>
              </a:rPr>
              <a:t>  - </a:t>
            </a:r>
            <a:r>
              <a:rPr lang="en-US" sz="1200" dirty="0" err="1">
                <a:latin typeface="+mj-lt"/>
              </a:rPr>
              <a:t>aðgerðir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sem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tilheyra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daglegri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starfsemi</a:t>
            </a:r>
            <a:endParaRPr lang="en-US" sz="1200" dirty="0">
              <a:latin typeface="+mj-lt"/>
            </a:endParaRPr>
          </a:p>
          <a:p>
            <a:endParaRPr lang="en-US" sz="1200" b="1" dirty="0">
              <a:latin typeface="+mj-lt"/>
            </a:endParaRPr>
          </a:p>
          <a:p>
            <a:pPr marL="514350" lvl="1" indent="-171450">
              <a:buFont typeface="Courier New" panose="02070309020205020404" pitchFamily="49" charset="0"/>
              <a:buChar char="o"/>
            </a:pP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ætlað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að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draga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úr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áhættu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á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að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markmiðum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Strætó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sé</a:t>
            </a:r>
            <a:r>
              <a:rPr lang="en-US" sz="1200">
                <a:latin typeface="+mj-lt"/>
                <a:cs typeface="Times New Roman" panose="02020603050405020304" pitchFamily="18" charset="0"/>
              </a:rPr>
              <a:t> ekki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náð</a:t>
            </a:r>
            <a:endParaRPr lang="en-US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2D4D3-1845-421B-9A43-BFCB6FA55AD9}"/>
              </a:ext>
            </a:extLst>
          </p:cNvPr>
          <p:cNvSpPr txBox="1"/>
          <p:nvPr/>
        </p:nvSpPr>
        <p:spPr>
          <a:xfrm>
            <a:off x="4138450" y="3538154"/>
            <a:ext cx="3241465" cy="775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>
              <a:lnSpc>
                <a:spcPct val="70000"/>
              </a:lnSpc>
              <a:spcBef>
                <a:spcPts val="750"/>
              </a:spcBef>
            </a:pPr>
            <a:r>
              <a:rPr lang="en-US" sz="1200" b="1" dirty="0" err="1">
                <a:latin typeface="+mj-lt"/>
              </a:rPr>
              <a:t>Stjórnendaeftirlit</a:t>
            </a:r>
            <a:endParaRPr lang="en-US" sz="1200" b="1" dirty="0">
              <a:latin typeface="+mj-lt"/>
            </a:endParaRPr>
          </a:p>
          <a:p>
            <a:endParaRPr lang="en-US" sz="1200" b="1" dirty="0"/>
          </a:p>
          <a:p>
            <a:pPr marL="514350" lvl="1" indent="-171450">
              <a:buFont typeface="Courier New" panose="02070309020205020404" pitchFamily="49" charset="0"/>
              <a:buChar char="o"/>
            </a:pP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viðvarandi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vöktun</a:t>
            </a:r>
            <a:endParaRPr lang="en-US" sz="1200" dirty="0">
              <a:latin typeface="+mj-lt"/>
              <a:cs typeface="Times New Roman" panose="02020603050405020304" pitchFamily="18" charset="0"/>
            </a:endParaRPr>
          </a:p>
          <a:p>
            <a:pPr marL="514350" lvl="1" indent="-171450">
              <a:buFont typeface="Courier New" panose="02070309020205020404" pitchFamily="49" charset="0"/>
              <a:buChar char="o"/>
            </a:pP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einstakar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prófanir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á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virkni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eftirlitsaðgerða</a:t>
            </a:r>
            <a:endParaRPr lang="en-US" sz="1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0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87" y="417477"/>
            <a:ext cx="8196695" cy="751392"/>
          </a:xfrm>
        </p:spPr>
        <p:txBody>
          <a:bodyPr>
            <a:normAutofit/>
          </a:bodyPr>
          <a:lstStyle/>
          <a:p>
            <a:br>
              <a:rPr lang="en-US" b="1" dirty="0"/>
            </a:br>
            <a:endParaRPr lang="en-US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030942"/>
            <a:ext cx="3331062" cy="10138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dirty="0">
              <a:latin typeface="DINPro-Light" panose="020B0504020101010102" pitchFamily="34" charset="0"/>
              <a:cs typeface="DINPro-Light" panose="020B0504020101010102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DB510-8CA2-4E97-AE2C-7350651467C8}"/>
              </a:ext>
            </a:extLst>
          </p:cNvPr>
          <p:cNvSpPr txBox="1"/>
          <p:nvPr/>
        </p:nvSpPr>
        <p:spPr>
          <a:xfrm>
            <a:off x="318654" y="424126"/>
            <a:ext cx="49154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200" b="1" dirty="0">
                <a:latin typeface="Verdana" panose="020B0604030504040204" pitchFamily="34" charset="0"/>
                <a:ea typeface="Verdana" panose="020B0604030504040204" pitchFamily="34" charset="0"/>
              </a:rPr>
              <a:t>Á</a:t>
            </a:r>
            <a:r>
              <a:rPr lang="en-US" sz="2200" b="1" dirty="0" err="1">
                <a:latin typeface="Verdana" panose="020B0604030504040204" pitchFamily="34" charset="0"/>
                <a:ea typeface="Verdana" panose="020B0604030504040204" pitchFamily="34" charset="0"/>
              </a:rPr>
              <a:t>hættumat</a:t>
            </a:r>
            <a:endParaRPr lang="en-US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9818D-9CEE-458E-8D1D-7C72031035D0}"/>
              </a:ext>
            </a:extLst>
          </p:cNvPr>
          <p:cNvSpPr txBox="1"/>
          <p:nvPr/>
        </p:nvSpPr>
        <p:spPr>
          <a:xfrm>
            <a:off x="455375" y="2305426"/>
            <a:ext cx="268196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Baukar</a:t>
            </a:r>
            <a:r>
              <a:rPr lang="en-US" b="1" dirty="0"/>
              <a:t> – </a:t>
            </a:r>
            <a:r>
              <a:rPr lang="en-US" b="1" dirty="0" err="1"/>
              <a:t>sérstök</a:t>
            </a:r>
            <a:r>
              <a:rPr lang="en-US" b="1" dirty="0"/>
              <a:t> </a:t>
            </a:r>
            <a:r>
              <a:rPr lang="en-US" b="1" dirty="0" err="1"/>
              <a:t>skoðun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u="sng" dirty="0" err="1"/>
              <a:t>Baukar</a:t>
            </a:r>
            <a:r>
              <a:rPr lang="en-US" u="sng" dirty="0"/>
              <a:t> </a:t>
            </a:r>
            <a:r>
              <a:rPr lang="en-US" u="sng" dirty="0" err="1"/>
              <a:t>hafa</a:t>
            </a:r>
            <a:r>
              <a:rPr lang="en-US" u="sng" dirty="0"/>
              <a:t> </a:t>
            </a:r>
            <a:r>
              <a:rPr lang="en-US" u="sng" dirty="0" err="1"/>
              <a:t>verið</a:t>
            </a:r>
            <a:r>
              <a:rPr lang="en-US" u="sng" dirty="0"/>
              <a:t> í </a:t>
            </a:r>
            <a:r>
              <a:rPr lang="en-US" u="sng" dirty="0" err="1"/>
              <a:t>sérstakri</a:t>
            </a:r>
            <a:r>
              <a:rPr lang="en-US" u="sng" dirty="0"/>
              <a:t> </a:t>
            </a:r>
            <a:r>
              <a:rPr lang="en-US" u="sng" dirty="0" err="1"/>
              <a:t>skoðun</a:t>
            </a:r>
            <a:r>
              <a:rPr lang="en-US" u="sng" dirty="0"/>
              <a:t> </a:t>
            </a:r>
            <a:r>
              <a:rPr lang="en-US" u="sng" dirty="0" err="1"/>
              <a:t>síðustu</a:t>
            </a:r>
            <a:r>
              <a:rPr lang="en-US" u="sng" dirty="0"/>
              <a:t> </a:t>
            </a:r>
            <a:r>
              <a:rPr lang="en-US" u="sng" dirty="0" err="1"/>
              <a:t>ár</a:t>
            </a:r>
            <a:r>
              <a:rPr lang="en-US" u="sng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Reglulegt</a:t>
            </a:r>
            <a:r>
              <a:rPr lang="en-US" dirty="0"/>
              <a:t> </a:t>
            </a:r>
            <a:r>
              <a:rPr lang="en-US" dirty="0" err="1"/>
              <a:t>eftirlit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baukum</a:t>
            </a:r>
            <a:endParaRPr lang="en-US" dirty="0"/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dirty="0"/>
              <a:t>500 kr. </a:t>
            </a:r>
            <a:r>
              <a:rPr lang="en-US" dirty="0" err="1"/>
              <a:t>seðill</a:t>
            </a:r>
            <a:r>
              <a:rPr lang="en-US" dirty="0"/>
              <a:t> </a:t>
            </a:r>
            <a:r>
              <a:rPr lang="en-US" dirty="0" err="1"/>
              <a:t>settur</a:t>
            </a:r>
            <a:r>
              <a:rPr lang="en-US" dirty="0"/>
              <a:t> í </a:t>
            </a:r>
            <a:r>
              <a:rPr lang="en-US" dirty="0" err="1"/>
              <a:t>bauka</a:t>
            </a:r>
            <a:r>
              <a:rPr lang="en-US" dirty="0"/>
              <a:t> og </a:t>
            </a:r>
            <a:r>
              <a:rPr lang="en-US" dirty="0" err="1"/>
              <a:t>rakinn</a:t>
            </a:r>
            <a:r>
              <a:rPr lang="en-US" dirty="0"/>
              <a:t> í </a:t>
            </a:r>
            <a:r>
              <a:rPr lang="en-US" dirty="0" err="1"/>
              <a:t>banka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Tvær</a:t>
            </a:r>
            <a:r>
              <a:rPr lang="en-US" dirty="0"/>
              <a:t> </a:t>
            </a:r>
            <a:r>
              <a:rPr lang="en-US" dirty="0" err="1"/>
              <a:t>skoðanir</a:t>
            </a:r>
            <a:r>
              <a:rPr lang="en-US" dirty="0"/>
              <a:t> </a:t>
            </a:r>
            <a:r>
              <a:rPr lang="en-US" dirty="0" err="1"/>
              <a:t>leiddu</a:t>
            </a:r>
            <a:r>
              <a:rPr lang="en-US" dirty="0"/>
              <a:t> í </a:t>
            </a:r>
            <a:r>
              <a:rPr lang="en-US" dirty="0" err="1"/>
              <a:t>ljós</a:t>
            </a:r>
            <a:r>
              <a:rPr lang="en-US" dirty="0"/>
              <a:t> </a:t>
            </a:r>
            <a:r>
              <a:rPr lang="en-US" dirty="0" err="1"/>
              <a:t>sviksemi</a:t>
            </a:r>
            <a:r>
              <a:rPr lang="en-US" dirty="0"/>
              <a:t>. Ein </a:t>
            </a:r>
            <a:r>
              <a:rPr lang="en-US" dirty="0" err="1"/>
              <a:t>hjá</a:t>
            </a:r>
            <a:r>
              <a:rPr lang="en-US" dirty="0"/>
              <a:t> Strætó og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verktaka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9DE8A-DA06-4143-A8C0-46D28669DB7E}"/>
              </a:ext>
            </a:extLst>
          </p:cNvPr>
          <p:cNvSpPr txBox="1"/>
          <p:nvPr/>
        </p:nvSpPr>
        <p:spPr>
          <a:xfrm>
            <a:off x="510554" y="913665"/>
            <a:ext cx="311179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Meðal</a:t>
            </a:r>
            <a:r>
              <a:rPr lang="en-US" b="1" dirty="0"/>
              <a:t> </a:t>
            </a:r>
            <a:r>
              <a:rPr lang="en-US" b="1" dirty="0" err="1"/>
              <a:t>annars</a:t>
            </a:r>
            <a:r>
              <a:rPr lang="en-US" b="1" dirty="0"/>
              <a:t> </a:t>
            </a:r>
            <a:r>
              <a:rPr lang="en-US" b="1" dirty="0" err="1"/>
              <a:t>lagt</a:t>
            </a:r>
            <a:r>
              <a:rPr lang="en-US" b="1" dirty="0"/>
              <a:t> mat á </a:t>
            </a:r>
            <a:r>
              <a:rPr lang="en-US" b="1" dirty="0" err="1"/>
              <a:t>mögulega</a:t>
            </a:r>
            <a:r>
              <a:rPr lang="en-US" b="1" dirty="0"/>
              <a:t> </a:t>
            </a:r>
            <a:r>
              <a:rPr lang="en-US" b="1" dirty="0" err="1"/>
              <a:t>sviksemisáhættu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Varðveisla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meðferð</a:t>
            </a:r>
            <a:r>
              <a:rPr lang="en-US" dirty="0"/>
              <a:t> </a:t>
            </a:r>
            <a:r>
              <a:rPr lang="en-US" dirty="0" err="1"/>
              <a:t>fjármuna</a:t>
            </a:r>
            <a:r>
              <a:rPr lang="en-US" dirty="0"/>
              <a:t> –  </a:t>
            </a:r>
            <a:r>
              <a:rPr lang="en-US" dirty="0" err="1"/>
              <a:t>fjármunir</a:t>
            </a:r>
            <a:r>
              <a:rPr lang="en-US" dirty="0"/>
              <a:t> í </a:t>
            </a:r>
            <a:r>
              <a:rPr lang="en-US" dirty="0" err="1"/>
              <a:t>baukum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11715-8CD7-4ADA-8B09-79A7EBD94EBE}"/>
              </a:ext>
            </a:extLst>
          </p:cNvPr>
          <p:cNvSpPr txBox="1"/>
          <p:nvPr/>
        </p:nvSpPr>
        <p:spPr>
          <a:xfrm>
            <a:off x="3552933" y="745086"/>
            <a:ext cx="4789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Skoðun</a:t>
            </a:r>
            <a:r>
              <a:rPr lang="en-US" b="1" dirty="0"/>
              <a:t> - </a:t>
            </a:r>
            <a:r>
              <a:rPr lang="en-US" b="1" dirty="0" err="1"/>
              <a:t>fjármunir</a:t>
            </a:r>
            <a:r>
              <a:rPr lang="en-US" b="1" dirty="0"/>
              <a:t> í </a:t>
            </a:r>
            <a:r>
              <a:rPr lang="en-US" b="1" dirty="0" err="1"/>
              <a:t>baukum</a:t>
            </a:r>
            <a:endParaRPr lang="en-US" b="1" dirty="0"/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Síðasta</a:t>
            </a:r>
            <a:r>
              <a:rPr lang="en-US" dirty="0"/>
              <a:t> </a:t>
            </a:r>
            <a:r>
              <a:rPr lang="en-US" dirty="0" err="1"/>
              <a:t>skoðun</a:t>
            </a:r>
            <a:r>
              <a:rPr lang="en-US" dirty="0"/>
              <a:t> </a:t>
            </a:r>
            <a:r>
              <a:rPr lang="en-US" dirty="0" err="1"/>
              <a:t>framkvæmd</a:t>
            </a:r>
            <a:r>
              <a:rPr lang="en-US" dirty="0"/>
              <a:t> í </a:t>
            </a:r>
            <a:r>
              <a:rPr lang="en-US" dirty="0" err="1"/>
              <a:t>júní</a:t>
            </a:r>
            <a:r>
              <a:rPr lang="en-US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A8748-B243-4E4A-BC37-02BF9B9B8E83}"/>
              </a:ext>
            </a:extLst>
          </p:cNvPr>
          <p:cNvSpPr txBox="1"/>
          <p:nvPr/>
        </p:nvSpPr>
        <p:spPr>
          <a:xfrm>
            <a:off x="3552932" y="1515789"/>
            <a:ext cx="35633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Niðurstaða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  </a:t>
            </a:r>
          </a:p>
          <a:p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7917E3-BB21-4C7E-8D09-AAD74C515D0C}"/>
              </a:ext>
            </a:extLst>
          </p:cNvPr>
          <p:cNvSpPr txBox="1"/>
          <p:nvPr/>
        </p:nvSpPr>
        <p:spPr>
          <a:xfrm>
            <a:off x="3552932" y="3142560"/>
            <a:ext cx="4789955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b="1" dirty="0" err="1"/>
              <a:t>Einn</a:t>
            </a:r>
            <a:r>
              <a:rPr lang="en-US" sz="1800" b="1" dirty="0"/>
              <a:t> 500 kr. </a:t>
            </a:r>
            <a:r>
              <a:rPr lang="en-US" sz="1800" b="1" dirty="0" err="1"/>
              <a:t>seðill</a:t>
            </a:r>
            <a:r>
              <a:rPr lang="en-US" sz="1800" b="1" dirty="0"/>
              <a:t> </a:t>
            </a:r>
            <a:r>
              <a:rPr lang="en-US" sz="1800" b="1" dirty="0" err="1"/>
              <a:t>skilaði</a:t>
            </a:r>
            <a:r>
              <a:rPr lang="en-US" sz="1800" b="1" dirty="0"/>
              <a:t> </a:t>
            </a:r>
            <a:r>
              <a:rPr lang="en-US" sz="1800" b="1" dirty="0" err="1"/>
              <a:t>sér</a:t>
            </a:r>
            <a:r>
              <a:rPr lang="en-US" sz="1800" b="1" dirty="0"/>
              <a:t> </a:t>
            </a:r>
            <a:r>
              <a:rPr lang="en-US" sz="1800" b="1" dirty="0" err="1"/>
              <a:t>hjá</a:t>
            </a:r>
            <a:r>
              <a:rPr lang="en-US" sz="1800" b="1" dirty="0"/>
              <a:t> </a:t>
            </a:r>
            <a:r>
              <a:rPr lang="en-US" sz="1800" b="1" dirty="0" err="1"/>
              <a:t>Kynnisferðum</a:t>
            </a:r>
            <a:r>
              <a:rPr lang="en-US" sz="1800" b="1" dirty="0"/>
              <a:t>.</a:t>
            </a:r>
            <a:endParaRPr lang="en-US" sz="1800" dirty="0"/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6CED4795-F5AE-D7F3-22FF-32669E888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871" y="1866303"/>
            <a:ext cx="1895475" cy="1209675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7C12559B-6BB3-C19E-7279-9C6739A33E76}"/>
              </a:ext>
            </a:extLst>
          </p:cNvPr>
          <p:cNvSpPr txBox="1"/>
          <p:nvPr/>
        </p:nvSpPr>
        <p:spPr>
          <a:xfrm>
            <a:off x="3552931" y="3664295"/>
            <a:ext cx="47899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Viðbrögð</a:t>
            </a:r>
            <a:r>
              <a:rPr lang="en-US" b="1" dirty="0"/>
              <a:t> / </a:t>
            </a:r>
            <a:r>
              <a:rPr lang="en-US" b="1" dirty="0" err="1"/>
              <a:t>framhald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Sendur</a:t>
            </a:r>
            <a:r>
              <a:rPr lang="en-US" dirty="0"/>
              <a:t> </a:t>
            </a:r>
            <a:r>
              <a:rPr lang="en-US" dirty="0" err="1"/>
              <a:t>tölvupóstur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starfsmanna</a:t>
            </a:r>
            <a:r>
              <a:rPr lang="en-US" dirty="0"/>
              <a:t> </a:t>
            </a:r>
            <a:r>
              <a:rPr lang="en-US" dirty="0" err="1"/>
              <a:t>Kynnisferða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Samtal</a:t>
            </a:r>
            <a:r>
              <a:rPr lang="en-US" dirty="0"/>
              <a:t> og </a:t>
            </a:r>
            <a:r>
              <a:rPr lang="en-US" dirty="0" err="1"/>
              <a:t>fundur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stjórnendum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Meira </a:t>
            </a:r>
            <a:r>
              <a:rPr lang="en-US" dirty="0" err="1"/>
              <a:t>eftirlit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baukum</a:t>
            </a:r>
            <a:r>
              <a:rPr lang="en-US" dirty="0"/>
              <a:t> </a:t>
            </a:r>
            <a:r>
              <a:rPr lang="en-US" dirty="0" err="1"/>
              <a:t>Kynnisferða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2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6" grpId="0"/>
      <p:bldP spid="11" grpId="0"/>
      <p:bldP spid="14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4495-5658-4BA8-93C3-7B06AAE4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Eftirlitsaðgerðir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8C80E-0F81-4AAE-A6D9-98DF1A7A688F}"/>
              </a:ext>
            </a:extLst>
          </p:cNvPr>
          <p:cNvSpPr txBox="1"/>
          <p:nvPr/>
        </p:nvSpPr>
        <p:spPr>
          <a:xfrm>
            <a:off x="386255" y="1136510"/>
            <a:ext cx="837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b="1" dirty="0"/>
              <a:t>Eftirlitsaðgerðum er ætlað að bregðast við tiltekinni áhættu sem gæti komið í veg fyrir að sett markmið náist.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87E86-395F-46DE-B8E9-9023BC486920}"/>
              </a:ext>
            </a:extLst>
          </p:cNvPr>
          <p:cNvSpPr txBox="1"/>
          <p:nvPr/>
        </p:nvSpPr>
        <p:spPr>
          <a:xfrm>
            <a:off x="386254" y="2523734"/>
            <a:ext cx="38310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Staðfestingar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s-IS" dirty="0"/>
              <a:t>ytri staðfesting 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is-IS" dirty="0"/>
              <a:t>innistæða banka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is-IS" dirty="0"/>
              <a:t>staðfesting frá lánveitanda langtímalána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is-IS" dirty="0"/>
              <a:t>staðfesting frá lánardrottnum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is-IS" dirty="0"/>
              <a:t>eignastöðuvottorð vagnaflota </a:t>
            </a:r>
            <a:r>
              <a:rPr lang="is-IS" sz="1100" dirty="0"/>
              <a:t>(Samgöngustofa)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CD34AD-DD41-4225-9831-51E676924396}"/>
              </a:ext>
            </a:extLst>
          </p:cNvPr>
          <p:cNvSpPr txBox="1"/>
          <p:nvPr/>
        </p:nvSpPr>
        <p:spPr>
          <a:xfrm>
            <a:off x="318655" y="2157597"/>
            <a:ext cx="4411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b="1" dirty="0"/>
              <a:t>Eftirfarandi eru dæmi um framkvæmdar eftirlitsaðgerðir: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19E6BA-BBBE-4445-8158-265919C14F29}"/>
              </a:ext>
            </a:extLst>
          </p:cNvPr>
          <p:cNvSpPr txBox="1"/>
          <p:nvPr/>
        </p:nvSpPr>
        <p:spPr>
          <a:xfrm>
            <a:off x="334341" y="1770164"/>
            <a:ext cx="4650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b="1" dirty="0"/>
              <a:t>Eftirlitsaðgerðir innleiddar í stefnum og verkferlum.</a:t>
            </a:r>
            <a:endParaRPr lang="en-US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D717E5-2B92-400C-8404-A6E641EE4BB6}"/>
              </a:ext>
            </a:extLst>
          </p:cNvPr>
          <p:cNvSpPr txBox="1"/>
          <p:nvPr/>
        </p:nvSpPr>
        <p:spPr>
          <a:xfrm>
            <a:off x="4346665" y="2571665"/>
            <a:ext cx="44110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Samþykktir</a:t>
            </a:r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heimildir</a:t>
            </a:r>
            <a:r>
              <a:rPr lang="en-US" dirty="0"/>
              <a:t>/</a:t>
            </a:r>
            <a:r>
              <a:rPr lang="en-US" dirty="0" err="1"/>
              <a:t>samþykktir</a:t>
            </a:r>
            <a:r>
              <a:rPr lang="en-US" dirty="0"/>
              <a:t>, </a:t>
            </a:r>
            <a:r>
              <a:rPr lang="en-US" dirty="0" err="1"/>
              <a:t>reglur</a:t>
            </a:r>
            <a:r>
              <a:rPr lang="en-US" dirty="0"/>
              <a:t> </a:t>
            </a:r>
            <a:r>
              <a:rPr lang="en-US" dirty="0" err="1"/>
              <a:t>hvernig</a:t>
            </a:r>
            <a:r>
              <a:rPr lang="en-US" dirty="0"/>
              <a:t> </a:t>
            </a:r>
            <a:r>
              <a:rPr lang="en-US" dirty="0" err="1"/>
              <a:t>standa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samþykkt</a:t>
            </a:r>
            <a:r>
              <a:rPr lang="en-US" dirty="0"/>
              <a:t> </a:t>
            </a:r>
            <a:r>
              <a:rPr lang="en-US" dirty="0" err="1"/>
              <a:t>rekstrarkostnaðar</a:t>
            </a:r>
            <a:r>
              <a:rPr lang="en-US" dirty="0"/>
              <a:t>, </a:t>
            </a:r>
            <a:r>
              <a:rPr lang="en-US" dirty="0" err="1"/>
              <a:t>nýráðningar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launabreytingar</a:t>
            </a:r>
            <a:r>
              <a:rPr lang="en-US" dirty="0"/>
              <a:t>, </a:t>
            </a:r>
            <a:r>
              <a:rPr lang="en-US" dirty="0" err="1"/>
              <a:t>eignakaup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samningar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samþykktakerfi</a:t>
            </a:r>
            <a:r>
              <a:rPr lang="en-US" dirty="0"/>
              <a:t> </a:t>
            </a:r>
            <a:r>
              <a:rPr lang="en-US" dirty="0" err="1"/>
              <a:t>reikninga</a:t>
            </a:r>
            <a:r>
              <a:rPr lang="en-US" dirty="0"/>
              <a:t> – </a:t>
            </a:r>
            <a:r>
              <a:rPr lang="en-US" dirty="0" err="1"/>
              <a:t>fjárhagskerfi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7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4495-5658-4BA8-93C3-7B06AAE4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Eftirlitsaðgerðir FRH.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F8F50-B9D0-4450-AC37-D22F47056B4E}"/>
              </a:ext>
            </a:extLst>
          </p:cNvPr>
          <p:cNvSpPr txBox="1"/>
          <p:nvPr/>
        </p:nvSpPr>
        <p:spPr>
          <a:xfrm>
            <a:off x="434149" y="1587573"/>
            <a:ext cx="2617076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Afstemmingar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s-IS" dirty="0"/>
              <a:t>reglulegar afstemmingar á öllum helstu liðum efnahags Strætó, m.a.: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is-IS" dirty="0"/>
              <a:t>bankaafstemming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is-IS" dirty="0"/>
              <a:t>afstemming lánardrottna og viðskiptamanna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is-IS" dirty="0"/>
              <a:t>afstemming varahlutalagers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B5AE0-4712-4B19-B0D9-DC9BEA6668A8}"/>
              </a:ext>
            </a:extLst>
          </p:cNvPr>
          <p:cNvSpPr txBox="1"/>
          <p:nvPr/>
        </p:nvSpPr>
        <p:spPr>
          <a:xfrm>
            <a:off x="434149" y="3685405"/>
            <a:ext cx="327134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Talning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s-IS" dirty="0"/>
              <a:t>árlega talning á varahlutalager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s-IS" dirty="0"/>
              <a:t>reglulega talning á miðum og kortum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6F480-D004-4604-A300-D70A344104FE}"/>
              </a:ext>
            </a:extLst>
          </p:cNvPr>
          <p:cNvSpPr txBox="1"/>
          <p:nvPr/>
        </p:nvSpPr>
        <p:spPr>
          <a:xfrm>
            <a:off x="3705494" y="1557438"/>
            <a:ext cx="466462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Aðgreining</a:t>
            </a:r>
            <a:r>
              <a:rPr lang="en-US" b="1" dirty="0"/>
              <a:t> </a:t>
            </a:r>
            <a:r>
              <a:rPr lang="en-US" b="1" dirty="0" err="1"/>
              <a:t>starfa</a:t>
            </a:r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stærðar</a:t>
            </a:r>
            <a:r>
              <a:rPr lang="en-US" dirty="0"/>
              <a:t> </a:t>
            </a:r>
            <a:r>
              <a:rPr lang="en-US" dirty="0" err="1"/>
              <a:t>fjármálasviðs</a:t>
            </a:r>
            <a:r>
              <a:rPr lang="en-US" dirty="0"/>
              <a:t> er ekki </a:t>
            </a:r>
            <a:r>
              <a:rPr lang="en-US" dirty="0" err="1"/>
              <a:t>hægt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viðhafa</a:t>
            </a:r>
            <a:r>
              <a:rPr lang="en-US" dirty="0"/>
              <a:t> </a:t>
            </a:r>
            <a:r>
              <a:rPr lang="en-US" dirty="0" err="1"/>
              <a:t>algjörri</a:t>
            </a:r>
            <a:r>
              <a:rPr lang="en-US" dirty="0"/>
              <a:t> </a:t>
            </a:r>
            <a:r>
              <a:rPr lang="en-US" dirty="0" err="1"/>
              <a:t>aðgreiningu</a:t>
            </a:r>
            <a:r>
              <a:rPr lang="en-US" dirty="0"/>
              <a:t> </a:t>
            </a:r>
            <a:r>
              <a:rPr lang="en-US" dirty="0" err="1"/>
              <a:t>starfa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2 </a:t>
            </a:r>
            <a:r>
              <a:rPr lang="en-US" dirty="0" err="1"/>
              <a:t>starfsmenn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bókunaraðgang</a:t>
            </a:r>
            <a:r>
              <a:rPr lang="en-US" dirty="0"/>
              <a:t> í </a:t>
            </a:r>
            <a:r>
              <a:rPr lang="en-US" dirty="0" err="1"/>
              <a:t>fjárhagskerfi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einnig</a:t>
            </a:r>
            <a:r>
              <a:rPr lang="en-US" dirty="0"/>
              <a:t> </a:t>
            </a:r>
            <a:r>
              <a:rPr lang="en-US" dirty="0" err="1"/>
              <a:t>millifærsluaðgang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bankareikningum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brugðist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sérstakri</a:t>
            </a:r>
            <a:r>
              <a:rPr lang="en-US" dirty="0"/>
              <a:t> </a:t>
            </a:r>
            <a:r>
              <a:rPr lang="en-US" dirty="0" err="1"/>
              <a:t>skoðun</a:t>
            </a:r>
            <a:r>
              <a:rPr lang="en-US" dirty="0"/>
              <a:t> á </a:t>
            </a:r>
            <a:r>
              <a:rPr lang="en-US" dirty="0" err="1"/>
              <a:t>úttekt</a:t>
            </a:r>
            <a:r>
              <a:rPr lang="en-US" dirty="0"/>
              <a:t> </a:t>
            </a:r>
            <a:r>
              <a:rPr lang="en-US" dirty="0" err="1"/>
              <a:t>ofangreindra</a:t>
            </a:r>
            <a:r>
              <a:rPr lang="en-US" dirty="0"/>
              <a:t> </a:t>
            </a:r>
            <a:r>
              <a:rPr lang="en-US" dirty="0" err="1"/>
              <a:t>starfsmanna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4C845-2F4A-48BF-B58A-7F65CF1B3183}"/>
              </a:ext>
            </a:extLst>
          </p:cNvPr>
          <p:cNvSpPr txBox="1"/>
          <p:nvPr/>
        </p:nvSpPr>
        <p:spPr>
          <a:xfrm>
            <a:off x="3681459" y="3156279"/>
            <a:ext cx="474771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Yfirferð</a:t>
            </a:r>
            <a:r>
              <a:rPr lang="en-US" b="1" dirty="0"/>
              <a:t> </a:t>
            </a:r>
            <a:r>
              <a:rPr lang="en-US" b="1" dirty="0" err="1"/>
              <a:t>útreikninga</a:t>
            </a:r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fjármálasvið</a:t>
            </a:r>
            <a:r>
              <a:rPr lang="en-US" dirty="0"/>
              <a:t> </a:t>
            </a:r>
            <a:r>
              <a:rPr lang="en-US" dirty="0" err="1"/>
              <a:t>framkvæmir</a:t>
            </a:r>
            <a:r>
              <a:rPr lang="en-US" dirty="0"/>
              <a:t> </a:t>
            </a:r>
            <a:r>
              <a:rPr lang="en-US" dirty="0" err="1"/>
              <a:t>mánaðarlega</a:t>
            </a:r>
            <a:r>
              <a:rPr lang="en-US" dirty="0"/>
              <a:t> </a:t>
            </a:r>
            <a:r>
              <a:rPr lang="en-US" dirty="0" err="1"/>
              <a:t>útreikninga</a:t>
            </a:r>
            <a:r>
              <a:rPr lang="en-US" dirty="0"/>
              <a:t> í excel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reikningar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byggðir</a:t>
            </a:r>
            <a:r>
              <a:rPr lang="en-US" dirty="0"/>
              <a:t> á, </a:t>
            </a:r>
            <a:r>
              <a:rPr lang="en-US" dirty="0" err="1"/>
              <a:t>s.s.</a:t>
            </a:r>
            <a:r>
              <a:rPr lang="en-US" dirty="0"/>
              <a:t> </a:t>
            </a:r>
            <a:r>
              <a:rPr lang="en-US" dirty="0" err="1"/>
              <a:t>framlag</a:t>
            </a:r>
            <a:r>
              <a:rPr lang="en-US" dirty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annar</a:t>
            </a:r>
            <a:r>
              <a:rPr lang="en-US" dirty="0"/>
              <a:t> </a:t>
            </a:r>
            <a:r>
              <a:rPr lang="en-US" dirty="0" err="1"/>
              <a:t>starfsmaður</a:t>
            </a:r>
            <a:r>
              <a:rPr lang="en-US" dirty="0"/>
              <a:t> </a:t>
            </a:r>
            <a:r>
              <a:rPr lang="en-US" dirty="0" err="1"/>
              <a:t>fjármálasviðs</a:t>
            </a:r>
            <a:r>
              <a:rPr lang="en-US" dirty="0"/>
              <a:t> </a:t>
            </a:r>
            <a:r>
              <a:rPr lang="en-US" dirty="0" err="1"/>
              <a:t>yfirfer</a:t>
            </a:r>
            <a:r>
              <a:rPr lang="en-US" dirty="0"/>
              <a:t> </a:t>
            </a:r>
            <a:r>
              <a:rPr lang="en-US" dirty="0" err="1"/>
              <a:t>útreikninga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164E4-D5C2-46EE-A0B9-DD166372A2D4}"/>
              </a:ext>
            </a:extLst>
          </p:cNvPr>
          <p:cNvSpPr txBox="1"/>
          <p:nvPr/>
        </p:nvSpPr>
        <p:spPr>
          <a:xfrm>
            <a:off x="373834" y="1113905"/>
            <a:ext cx="4747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b="1" dirty="0"/>
              <a:t>Eftirfarandi eru dæmi um framkvæmdar eftirlitsaðgerðir FRH: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CEE61-398A-4C20-AA37-16D02E06E61D}"/>
              </a:ext>
            </a:extLst>
          </p:cNvPr>
          <p:cNvSpPr txBox="1"/>
          <p:nvPr/>
        </p:nvSpPr>
        <p:spPr>
          <a:xfrm>
            <a:off x="3681459" y="4169198"/>
            <a:ext cx="39396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Endurskoðun</a:t>
            </a:r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full </a:t>
            </a:r>
            <a:r>
              <a:rPr lang="en-US" dirty="0" err="1"/>
              <a:t>endurskoðun</a:t>
            </a:r>
            <a:r>
              <a:rPr lang="en-US" dirty="0"/>
              <a:t> </a:t>
            </a:r>
            <a:r>
              <a:rPr lang="en-US" dirty="0" err="1"/>
              <a:t>framkvæmd</a:t>
            </a:r>
            <a:r>
              <a:rPr lang="en-US" dirty="0"/>
              <a:t> á </a:t>
            </a:r>
            <a:r>
              <a:rPr lang="en-US" dirty="0" err="1"/>
              <a:t>áreikningi</a:t>
            </a:r>
            <a:r>
              <a:rPr lang="en-US" dirty="0"/>
              <a:t> Strætó</a:t>
            </a:r>
          </a:p>
        </p:txBody>
      </p:sp>
    </p:spTree>
    <p:extLst>
      <p:ext uri="{BB962C8B-B14F-4D97-AF65-F5344CB8AC3E}">
        <p14:creationId xmlns:p14="http://schemas.microsoft.com/office/powerpoint/2010/main" val="16523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3" grpId="0"/>
      <p:bldP spid="1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87" y="417477"/>
            <a:ext cx="8196695" cy="672914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endParaRPr lang="en-US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030941"/>
            <a:ext cx="4624670" cy="1710869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2400" dirty="0"/>
          </a:p>
          <a:p>
            <a:endParaRPr lang="en-US" dirty="0">
              <a:latin typeface="DINPro-Light" panose="020B0504020101010102" pitchFamily="34" charset="0"/>
              <a:cs typeface="DINPro-Light" panose="020B0504020101010102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054AB8-DF5C-418C-AEE9-A5CECD0F559A}"/>
              </a:ext>
            </a:extLst>
          </p:cNvPr>
          <p:cNvSpPr txBox="1">
            <a:spLocks/>
          </p:cNvSpPr>
          <p:nvPr/>
        </p:nvSpPr>
        <p:spPr>
          <a:xfrm>
            <a:off x="219651" y="1030940"/>
            <a:ext cx="4169583" cy="3695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+mn-lt"/>
            </a:endParaRPr>
          </a:p>
          <a:p>
            <a:endParaRPr lang="en-US" sz="1600" dirty="0"/>
          </a:p>
          <a:p>
            <a:endParaRPr lang="en-US" sz="1600" dirty="0"/>
          </a:p>
          <a:p>
            <a:endParaRPr lang="en-US" sz="1800" dirty="0"/>
          </a:p>
          <a:p>
            <a:endParaRPr lang="en-US" sz="2400" dirty="0"/>
          </a:p>
          <a:p>
            <a:endParaRPr lang="en-US" dirty="0">
              <a:latin typeface="DINPro-Light" panose="020B0504020101010102" pitchFamily="34" charset="0"/>
              <a:cs typeface="DINPro-Light" panose="020B0504020101010102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DB510-8CA2-4E97-AE2C-7350651467C8}"/>
              </a:ext>
            </a:extLst>
          </p:cNvPr>
          <p:cNvSpPr txBox="1"/>
          <p:nvPr/>
        </p:nvSpPr>
        <p:spPr>
          <a:xfrm>
            <a:off x="318654" y="424126"/>
            <a:ext cx="49154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Verdana" panose="020B0604030504040204" pitchFamily="34" charset="0"/>
                <a:ea typeface="Verdana" panose="020B0604030504040204" pitchFamily="34" charset="0"/>
              </a:rPr>
              <a:t>Stjórnendaeftirlit</a:t>
            </a:r>
            <a:endParaRPr lang="en-US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9818D-9CEE-458E-8D1D-7C72031035D0}"/>
              </a:ext>
            </a:extLst>
          </p:cNvPr>
          <p:cNvSpPr txBox="1"/>
          <p:nvPr/>
        </p:nvSpPr>
        <p:spPr>
          <a:xfrm>
            <a:off x="318654" y="1614437"/>
            <a:ext cx="47357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Reglulega</a:t>
            </a:r>
            <a:endParaRPr lang="en-US" b="1" dirty="0"/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rekstrarkostnaður</a:t>
            </a:r>
            <a:r>
              <a:rPr lang="en-US" dirty="0"/>
              <a:t> </a:t>
            </a:r>
            <a:r>
              <a:rPr lang="en-US" dirty="0" err="1"/>
              <a:t>samanborið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áætlun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fyrra</a:t>
            </a:r>
            <a:r>
              <a:rPr lang="en-US" dirty="0"/>
              <a:t> </a:t>
            </a:r>
            <a:r>
              <a:rPr lang="en-US" dirty="0" err="1"/>
              <a:t>ár</a:t>
            </a:r>
            <a:endParaRPr lang="en-US" dirty="0"/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launakostnaður</a:t>
            </a:r>
            <a:r>
              <a:rPr lang="en-US" dirty="0"/>
              <a:t> </a:t>
            </a:r>
            <a:r>
              <a:rPr lang="en-US" dirty="0" err="1"/>
              <a:t>samanborið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áætlun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fyrra</a:t>
            </a:r>
            <a:r>
              <a:rPr lang="en-US" dirty="0"/>
              <a:t> </a:t>
            </a:r>
            <a:r>
              <a:rPr lang="en-US" dirty="0" err="1"/>
              <a:t>ár</a:t>
            </a:r>
            <a:endParaRPr lang="en-US" dirty="0"/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fargjaldatekjur</a:t>
            </a:r>
            <a:r>
              <a:rPr lang="en-US" dirty="0"/>
              <a:t> </a:t>
            </a:r>
            <a:r>
              <a:rPr lang="en-US" dirty="0" err="1"/>
              <a:t>samanborið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áætlun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fyrra</a:t>
            </a:r>
            <a:r>
              <a:rPr lang="en-US" dirty="0"/>
              <a:t> </a:t>
            </a:r>
            <a:r>
              <a:rPr lang="en-US" dirty="0" err="1"/>
              <a:t>ár</a:t>
            </a:r>
            <a:endParaRPr lang="en-US" dirty="0"/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olínotkun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olíueyðsla</a:t>
            </a:r>
            <a:endParaRPr lang="en-US" dirty="0"/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farþegafjöldi</a:t>
            </a:r>
            <a:r>
              <a:rPr lang="en-US" dirty="0"/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187D88-EB83-4E8B-8A5D-1FE6710DCC11}"/>
              </a:ext>
            </a:extLst>
          </p:cNvPr>
          <p:cNvSpPr txBox="1"/>
          <p:nvPr/>
        </p:nvSpPr>
        <p:spPr>
          <a:xfrm flipH="1">
            <a:off x="4879427" y="1590712"/>
            <a:ext cx="372854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Ársfjórðungsuppgjör</a:t>
            </a:r>
            <a:r>
              <a:rPr lang="en-US" b="1" dirty="0"/>
              <a:t> / </a:t>
            </a:r>
            <a:r>
              <a:rPr lang="en-US" b="1" dirty="0" err="1"/>
              <a:t>ársuppgjör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greining</a:t>
            </a:r>
            <a:r>
              <a:rPr lang="en-US" dirty="0"/>
              <a:t> á </a:t>
            </a:r>
            <a:r>
              <a:rPr lang="en-US" dirty="0" err="1"/>
              <a:t>ársfjórðungsuppgjöri</a:t>
            </a:r>
            <a:r>
              <a:rPr lang="en-US" dirty="0"/>
              <a:t> / </a:t>
            </a:r>
            <a:r>
              <a:rPr lang="en-US" dirty="0" err="1"/>
              <a:t>ársreikningi</a:t>
            </a:r>
            <a:r>
              <a:rPr lang="en-US" dirty="0"/>
              <a:t> </a:t>
            </a:r>
            <a:r>
              <a:rPr lang="en-US" dirty="0" err="1"/>
              <a:t>samanborið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áætlun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fyrra</a:t>
            </a:r>
            <a:r>
              <a:rPr lang="en-US" dirty="0"/>
              <a:t> </a:t>
            </a:r>
            <a:r>
              <a:rPr lang="en-US" dirty="0" err="1"/>
              <a:t>tímabil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helstu</a:t>
            </a:r>
            <a:r>
              <a:rPr lang="en-US" dirty="0"/>
              <a:t> </a:t>
            </a:r>
            <a:r>
              <a:rPr lang="en-US" dirty="0" err="1"/>
              <a:t>kennitölur</a:t>
            </a:r>
            <a:r>
              <a:rPr lang="en-US" dirty="0"/>
              <a:t> </a:t>
            </a:r>
            <a:r>
              <a:rPr lang="en-US" dirty="0" err="1"/>
              <a:t>s.s.</a:t>
            </a:r>
            <a:r>
              <a:rPr lang="en-US" dirty="0"/>
              <a:t> </a:t>
            </a:r>
            <a:r>
              <a:rPr lang="en-US" dirty="0" err="1"/>
              <a:t>arðsemi</a:t>
            </a:r>
            <a:r>
              <a:rPr lang="en-US" dirty="0"/>
              <a:t> </a:t>
            </a:r>
            <a:r>
              <a:rPr lang="en-US" dirty="0" err="1"/>
              <a:t>eigin</a:t>
            </a:r>
            <a:r>
              <a:rPr lang="en-US" dirty="0"/>
              <a:t> </a:t>
            </a:r>
            <a:r>
              <a:rPr lang="en-US" dirty="0" err="1"/>
              <a:t>fjár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hlutfall</a:t>
            </a:r>
            <a:r>
              <a:rPr lang="en-US" dirty="0"/>
              <a:t> </a:t>
            </a:r>
            <a:r>
              <a:rPr lang="en-US" dirty="0" err="1"/>
              <a:t>fargjaldatekna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heildarrekstrarkostnaði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F222C-AEB0-4CDF-93F5-DC04C2B53158}"/>
              </a:ext>
            </a:extLst>
          </p:cNvPr>
          <p:cNvSpPr txBox="1"/>
          <p:nvPr/>
        </p:nvSpPr>
        <p:spPr>
          <a:xfrm>
            <a:off x="318655" y="3235745"/>
            <a:ext cx="37299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Áhættustefna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áhættumat</a:t>
            </a:r>
            <a:endParaRPr lang="en-US" b="1" dirty="0"/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árlega</a:t>
            </a:r>
            <a:r>
              <a:rPr lang="en-US" dirty="0"/>
              <a:t> </a:t>
            </a:r>
            <a:r>
              <a:rPr lang="en-US" dirty="0" err="1"/>
              <a:t>farið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</a:t>
            </a:r>
            <a:r>
              <a:rPr lang="en-US" dirty="0" err="1"/>
              <a:t>áhættustefnu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áhættumat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3CEAAC-B1ED-485C-A49B-55A71F28C209}"/>
              </a:ext>
            </a:extLst>
          </p:cNvPr>
          <p:cNvSpPr txBox="1"/>
          <p:nvPr/>
        </p:nvSpPr>
        <p:spPr>
          <a:xfrm>
            <a:off x="4943325" y="3235745"/>
            <a:ext cx="27998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Árangursmat</a:t>
            </a:r>
            <a:r>
              <a:rPr lang="en-US" b="1" dirty="0"/>
              <a:t> </a:t>
            </a:r>
            <a:r>
              <a:rPr lang="en-US" b="1" dirty="0" err="1"/>
              <a:t>stjórnar</a:t>
            </a:r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framkvæmt</a:t>
            </a:r>
            <a:r>
              <a:rPr lang="en-US" dirty="0"/>
              <a:t> </a:t>
            </a:r>
            <a:r>
              <a:rPr lang="en-US" dirty="0" err="1"/>
              <a:t>einu</a:t>
            </a:r>
            <a:r>
              <a:rPr lang="en-US" dirty="0"/>
              <a:t> </a:t>
            </a:r>
            <a:r>
              <a:rPr lang="en-US" dirty="0" err="1"/>
              <a:t>sinni</a:t>
            </a:r>
            <a:r>
              <a:rPr lang="en-US" dirty="0"/>
              <a:t> á </a:t>
            </a:r>
            <a:r>
              <a:rPr lang="en-US" dirty="0" err="1"/>
              <a:t>ári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9DE8A-DA06-4143-A8C0-46D28669DB7E}"/>
              </a:ext>
            </a:extLst>
          </p:cNvPr>
          <p:cNvSpPr txBox="1"/>
          <p:nvPr/>
        </p:nvSpPr>
        <p:spPr>
          <a:xfrm>
            <a:off x="440046" y="1090391"/>
            <a:ext cx="63896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Reglulega</a:t>
            </a:r>
            <a:r>
              <a:rPr lang="en-US" b="1" dirty="0"/>
              <a:t> er </a:t>
            </a:r>
            <a:r>
              <a:rPr lang="en-US" b="1" dirty="0" err="1"/>
              <a:t>eftirfarandi</a:t>
            </a:r>
            <a:r>
              <a:rPr lang="en-US" b="1" dirty="0"/>
              <a:t> </a:t>
            </a:r>
            <a:r>
              <a:rPr lang="en-US" b="1" dirty="0" err="1"/>
              <a:t>lagt</a:t>
            </a:r>
            <a:r>
              <a:rPr lang="en-US" b="1" dirty="0"/>
              <a:t> </a:t>
            </a:r>
            <a:r>
              <a:rPr lang="en-US" b="1" dirty="0" err="1"/>
              <a:t>fyrir</a:t>
            </a:r>
            <a:r>
              <a:rPr lang="en-US" b="1" dirty="0"/>
              <a:t> á </a:t>
            </a:r>
            <a:r>
              <a:rPr lang="en-US" b="1" dirty="0" err="1"/>
              <a:t>stjórnarfundum</a:t>
            </a:r>
            <a:r>
              <a:rPr lang="en-US" b="1" dirty="0"/>
              <a:t> og </a:t>
            </a:r>
            <a:r>
              <a:rPr lang="en-US" b="1" dirty="0" err="1"/>
              <a:t>framkvæmdastjórafundum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492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07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7715</TotalTime>
  <Words>535</Words>
  <Application>Microsoft Office PowerPoint</Application>
  <PresentationFormat>On-screen Show (16:9)</PresentationFormat>
  <Paragraphs>139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DINPro-Bold</vt:lpstr>
      <vt:lpstr>DINPro-Light</vt:lpstr>
      <vt:lpstr>PFDinTextCondPro-Bold</vt:lpstr>
      <vt:lpstr>Verdana</vt:lpstr>
      <vt:lpstr>Office Theme</vt:lpstr>
      <vt:lpstr>PowerPoint Presentation</vt:lpstr>
      <vt:lpstr>Innra eftirlit </vt:lpstr>
      <vt:lpstr> </vt:lpstr>
      <vt:lpstr> </vt:lpstr>
      <vt:lpstr>Eftirlitsaðgerðir</vt:lpstr>
      <vt:lpstr>Eftirlitsaðgerðir FRH.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Hjörvar Hardarson</dc:creator>
  <cp:lastModifiedBy>Herdís Steinarsdóttir</cp:lastModifiedBy>
  <cp:revision>83</cp:revision>
  <dcterms:created xsi:type="dcterms:W3CDTF">2016-12-15T10:29:52Z</dcterms:created>
  <dcterms:modified xsi:type="dcterms:W3CDTF">2023-09-22T13:04:08Z</dcterms:modified>
</cp:coreProperties>
</file>