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9"/>
  </p:notesMasterIdLst>
  <p:sldIdLst>
    <p:sldId id="269" r:id="rId3"/>
    <p:sldId id="270" r:id="rId4"/>
    <p:sldId id="273" r:id="rId5"/>
    <p:sldId id="281" r:id="rId6"/>
    <p:sldId id="282" r:id="rId7"/>
    <p:sldId id="259"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C00"/>
    <a:srgbClr val="26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78868" autoAdjust="0"/>
  </p:normalViewPr>
  <p:slideViewPr>
    <p:cSldViewPr snapToGrid="0" snapToObjects="1">
      <p:cViewPr varScale="1">
        <p:scale>
          <a:sx n="66" d="100"/>
          <a:sy n="66" d="100"/>
        </p:scale>
        <p:origin x="130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5D602-768F-49EB-8C16-FDAD9FCA9616}" type="datetimeFigureOut">
              <a:rPr lang="is-IS" smtClean="0"/>
              <a:t>4.9.2023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289C5-1CFA-460D-8973-4824C635EEBB}" type="slidenum">
              <a:rPr lang="is-IS" smtClean="0"/>
              <a:t>‹#›</a:t>
            </a:fld>
            <a:endParaRPr lang="is-IS"/>
          </a:p>
        </p:txBody>
      </p:sp>
    </p:spTree>
    <p:extLst>
      <p:ext uri="{BB962C8B-B14F-4D97-AF65-F5344CB8AC3E}">
        <p14:creationId xmlns:p14="http://schemas.microsoft.com/office/powerpoint/2010/main" val="97777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289C5-1CFA-460D-8973-4824C635EEBB}" type="slidenum">
              <a:rPr lang="is-IS" smtClean="0"/>
              <a:t>1</a:t>
            </a:fld>
            <a:endParaRPr lang="is-IS"/>
          </a:p>
        </p:txBody>
      </p:sp>
    </p:spTree>
    <p:extLst>
      <p:ext uri="{BB962C8B-B14F-4D97-AF65-F5344CB8AC3E}">
        <p14:creationId xmlns:p14="http://schemas.microsoft.com/office/powerpoint/2010/main" val="31118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2</a:t>
            </a:fld>
            <a:endParaRPr lang="is-IS"/>
          </a:p>
        </p:txBody>
      </p:sp>
    </p:spTree>
    <p:extLst>
      <p:ext uri="{BB962C8B-B14F-4D97-AF65-F5344CB8AC3E}">
        <p14:creationId xmlns:p14="http://schemas.microsoft.com/office/powerpoint/2010/main" val="11663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3</a:t>
            </a:fld>
            <a:endParaRPr lang="is-IS"/>
          </a:p>
        </p:txBody>
      </p:sp>
    </p:spTree>
    <p:extLst>
      <p:ext uri="{BB962C8B-B14F-4D97-AF65-F5344CB8AC3E}">
        <p14:creationId xmlns:p14="http://schemas.microsoft.com/office/powerpoint/2010/main" val="141760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4</a:t>
            </a:fld>
            <a:endParaRPr lang="is-IS"/>
          </a:p>
        </p:txBody>
      </p:sp>
    </p:spTree>
    <p:extLst>
      <p:ext uri="{BB962C8B-B14F-4D97-AF65-F5344CB8AC3E}">
        <p14:creationId xmlns:p14="http://schemas.microsoft.com/office/powerpoint/2010/main" val="405278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5</a:t>
            </a:fld>
            <a:endParaRPr lang="is-IS"/>
          </a:p>
        </p:txBody>
      </p:sp>
    </p:spTree>
    <p:extLst>
      <p:ext uri="{BB962C8B-B14F-4D97-AF65-F5344CB8AC3E}">
        <p14:creationId xmlns:p14="http://schemas.microsoft.com/office/powerpoint/2010/main" val="2829661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slide" Target="../slides/slide2.xml"/><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íða1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13D2A4-0FF6-AF40-A725-C98190ACFC26}"/>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547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Efnissíð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F5AD2F3-DA35-2A47-83BB-48A8A6FF1CA7}"/>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62618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Efnissíða_tvídál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8655" y="1369219"/>
            <a:ext cx="419619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99B1233-DAA8-4B4D-86B4-9650E1755673}"/>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13596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Efnissíða_fyrirsög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CB7AF-86ED-AA4E-BCE7-2B66AB68E105}"/>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683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Efnissíða_tó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2BABE-5308-B84A-AC4C-38F03EB85799}"/>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210440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rontpage">
    <p:spTree>
      <p:nvGrpSpPr>
        <p:cNvPr id="1" name=""/>
        <p:cNvGrpSpPr/>
        <p:nvPr/>
      </p:nvGrpSpPr>
      <p:grpSpPr>
        <a:xfrm>
          <a:off x="0" y="0"/>
          <a:ext cx="0" cy="0"/>
          <a:chOff x="0" y="0"/>
          <a:chExt cx="0" cy="0"/>
        </a:xfrm>
      </p:grpSpPr>
      <p:pic>
        <p:nvPicPr>
          <p:cNvPr id="5" name="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900" cy="5144006"/>
          </a:xfrm>
          <a:prstGeom prst="rect">
            <a:avLst/>
          </a:prstGeom>
        </p:spPr>
      </p:pic>
      <p:sp>
        <p:nvSpPr>
          <p:cNvPr id="2" name="ClientName"/>
          <p:cNvSpPr>
            <a:spLocks noGrp="1"/>
          </p:cNvSpPr>
          <p:nvPr>
            <p:ph type="ctrTitle" hasCustomPrompt="1"/>
          </p:nvPr>
        </p:nvSpPr>
        <p:spPr>
          <a:xfrm>
            <a:off x="1371600" y="1103527"/>
            <a:ext cx="6800800" cy="376801"/>
          </a:xfrm>
          <a:prstGeom prst="rect">
            <a:avLst/>
          </a:prstGeom>
        </p:spPr>
        <p:txBody>
          <a:bodyPr anchor="t" anchorCtr="0"/>
          <a:lstStyle>
            <a:lvl1pPr algn="l">
              <a:defRPr sz="2100" b="0" baseline="0">
                <a:solidFill>
                  <a:schemeClr val="bg1"/>
                </a:solidFill>
                <a:latin typeface="Calibri" panose="020F0502020204030204" pitchFamily="34" charset="0"/>
              </a:defRPr>
            </a:lvl1pPr>
          </a:lstStyle>
          <a:p>
            <a:r>
              <a:rPr lang="is-IS" dirty="0"/>
              <a:t>[</a:t>
            </a:r>
            <a:r>
              <a:rPr lang="is-IS" dirty="0" err="1"/>
              <a:t>Type</a:t>
            </a:r>
            <a:r>
              <a:rPr lang="is-IS" dirty="0"/>
              <a:t> </a:t>
            </a:r>
            <a:r>
              <a:rPr lang="is-IS" dirty="0" err="1"/>
              <a:t>client</a:t>
            </a:r>
            <a:r>
              <a:rPr lang="is-IS" dirty="0"/>
              <a:t> </a:t>
            </a:r>
            <a:r>
              <a:rPr lang="is-IS" dirty="0" err="1"/>
              <a:t>name</a:t>
            </a:r>
            <a:r>
              <a:rPr lang="is-IS" dirty="0"/>
              <a:t> </a:t>
            </a:r>
            <a:r>
              <a:rPr lang="is-IS" dirty="0" err="1"/>
              <a:t>here</a:t>
            </a:r>
            <a:r>
              <a:rPr lang="is-IS" dirty="0"/>
              <a:t>]</a:t>
            </a:r>
          </a:p>
        </p:txBody>
      </p:sp>
      <p:sp>
        <p:nvSpPr>
          <p:cNvPr id="13" name="ProjectName"/>
          <p:cNvSpPr>
            <a:spLocks noGrp="1"/>
          </p:cNvSpPr>
          <p:nvPr>
            <p:ph type="body" sz="quarter" idx="10" hasCustomPrompt="1"/>
          </p:nvPr>
        </p:nvSpPr>
        <p:spPr>
          <a:xfrm>
            <a:off x="1371601" y="1437624"/>
            <a:ext cx="6800799" cy="405000"/>
          </a:xfrm>
          <a:prstGeom prst="rect">
            <a:avLst/>
          </a:prstGeom>
        </p:spPr>
        <p:txBody>
          <a:bodyPr anchor="ctr" anchorCtr="0"/>
          <a:lstStyle>
            <a:lvl1pPr>
              <a:defRPr sz="2400" b="1" baseline="0">
                <a:solidFill>
                  <a:schemeClr val="bg1"/>
                </a:solidFill>
                <a:latin typeface="Calibri" panose="020F0502020204030204" pitchFamily="34" charset="0"/>
              </a:defRPr>
            </a:lvl1pPr>
          </a:lstStyle>
          <a:p>
            <a:pPr lvl="0"/>
            <a:r>
              <a:rPr lang="en-US" dirty="0"/>
              <a:t>[Type project name here]</a:t>
            </a:r>
          </a:p>
        </p:txBody>
      </p:sp>
      <p:sp>
        <p:nvSpPr>
          <p:cNvPr id="15" name="PeriodName"/>
          <p:cNvSpPr>
            <a:spLocks noGrp="1"/>
          </p:cNvSpPr>
          <p:nvPr>
            <p:ph type="body" sz="quarter" idx="11" hasCustomPrompt="1"/>
          </p:nvPr>
        </p:nvSpPr>
        <p:spPr>
          <a:xfrm>
            <a:off x="1371600" y="1734702"/>
            <a:ext cx="6800800" cy="405000"/>
          </a:xfrm>
          <a:prstGeom prst="rect">
            <a:avLst/>
          </a:prstGeom>
        </p:spPr>
        <p:txBody>
          <a:bodyPr anchor="ctr" anchorCtr="0"/>
          <a:lstStyle>
            <a:lvl1pPr>
              <a:defRPr sz="1875" baseline="0">
                <a:solidFill>
                  <a:schemeClr val="bg1">
                    <a:lumMod val="85000"/>
                  </a:schemeClr>
                </a:solidFill>
                <a:latin typeface="Calibri" panose="020F0502020204030204" pitchFamily="34" charset="0"/>
              </a:defRPr>
            </a:lvl1pPr>
          </a:lstStyle>
          <a:p>
            <a:pPr lvl="0"/>
            <a:r>
              <a:rPr lang="en-US" dirty="0"/>
              <a:t>[Type project period here]</a:t>
            </a:r>
          </a:p>
        </p:txBody>
      </p:sp>
      <p:sp>
        <p:nvSpPr>
          <p:cNvPr id="6" name="Disclaimer"/>
          <p:cNvSpPr txBox="1"/>
          <p:nvPr/>
        </p:nvSpPr>
        <p:spPr>
          <a:xfrm>
            <a:off x="1385646" y="4255516"/>
            <a:ext cx="3726414" cy="611706"/>
          </a:xfrm>
          <a:prstGeom prst="rect">
            <a:avLst/>
          </a:prstGeom>
          <a:noFill/>
        </p:spPr>
        <p:txBody>
          <a:bodyPr wrap="square" rtlCol="0">
            <a:spAutoFit/>
          </a:bodyPr>
          <a:lstStyle/>
          <a:p>
            <a:r>
              <a:rPr lang="is-IS" sz="675" kern="1200" dirty="0">
                <a:solidFill>
                  <a:schemeClr val="bg2">
                    <a:lumMod val="75000"/>
                  </a:schemeClr>
                </a:solidFill>
                <a:effectLst/>
                <a:latin typeface="Calibri" panose="020F0502020204030204" pitchFamily="34" charset="0"/>
                <a:ea typeface="+mn-ea"/>
                <a:cs typeface="+mn-cs"/>
              </a:rPr>
              <a:t>Efni </a:t>
            </a:r>
            <a:r>
              <a:rPr lang="is-IS" sz="675" kern="1200" dirty="0" err="1">
                <a:solidFill>
                  <a:schemeClr val="bg2">
                    <a:lumMod val="75000"/>
                  </a:schemeClr>
                </a:solidFill>
                <a:effectLst/>
                <a:latin typeface="Calibri" panose="020F0502020204030204" pitchFamily="34" charset="0"/>
                <a:ea typeface="+mn-ea"/>
                <a:cs typeface="+mn-cs"/>
              </a:rPr>
              <a:t>skýrslunnar</a:t>
            </a:r>
            <a:r>
              <a:rPr lang="is-IS" sz="675" kern="1200" dirty="0">
                <a:solidFill>
                  <a:schemeClr val="bg2">
                    <a:lumMod val="75000"/>
                  </a:schemeClr>
                </a:solidFill>
                <a:effectLst/>
                <a:latin typeface="Calibri" panose="020F0502020204030204" pitchFamily="34" charset="0"/>
                <a:ea typeface="+mn-ea"/>
                <a:cs typeface="+mn-cs"/>
              </a:rPr>
              <a:t> er háð höfundarrétti MMR. Öll opinber dreifing eða fjölritun er </a:t>
            </a:r>
            <a:r>
              <a:rPr lang="is-IS" sz="675" kern="1200" dirty="0" err="1">
                <a:solidFill>
                  <a:schemeClr val="bg2">
                    <a:lumMod val="75000"/>
                  </a:schemeClr>
                </a:solidFill>
                <a:effectLst/>
                <a:latin typeface="Calibri" panose="020F0502020204030204" pitchFamily="34" charset="0"/>
                <a:ea typeface="+mn-ea"/>
                <a:cs typeface="+mn-cs"/>
              </a:rPr>
              <a:t>óheimil</a:t>
            </a:r>
            <a:r>
              <a:rPr lang="is-IS" sz="675" kern="1200" dirty="0">
                <a:solidFill>
                  <a:schemeClr val="bg2">
                    <a:lumMod val="75000"/>
                  </a:schemeClr>
                </a:solidFill>
                <a:effectLst/>
                <a:latin typeface="Calibri" panose="020F0502020204030204" pitchFamily="34" charset="0"/>
                <a:ea typeface="+mn-ea"/>
                <a:cs typeface="+mn-cs"/>
              </a:rPr>
              <a:t> nema með skriflegu samþykki MMR. MMR er aðili að ESOMAR.</a:t>
            </a:r>
          </a:p>
          <a:p>
            <a:endParaRPr lang="is-IS" sz="675" kern="1200" dirty="0">
              <a:solidFill>
                <a:schemeClr val="bg2">
                  <a:lumMod val="75000"/>
                </a:schemeClr>
              </a:solidFill>
              <a:effectLst/>
              <a:latin typeface="Calibri" panose="020F0502020204030204" pitchFamily="34" charset="0"/>
              <a:ea typeface="+mn-ea"/>
              <a:cs typeface="+mn-cs"/>
            </a:endParaRPr>
          </a:p>
          <a:p>
            <a:r>
              <a:rPr lang="is-IS" sz="675" kern="1200" dirty="0">
                <a:solidFill>
                  <a:schemeClr val="bg2">
                    <a:lumMod val="75000"/>
                  </a:schemeClr>
                </a:solidFill>
                <a:effectLst/>
                <a:latin typeface="Calibri" panose="020F0502020204030204" pitchFamily="34" charset="0"/>
                <a:ea typeface="+mn-ea"/>
                <a:cs typeface="+mn-cs"/>
              </a:rPr>
              <a:t>Allur réttur áskilinn: © Markaðs- og miðlarannsóknir ehf. </a:t>
            </a:r>
          </a:p>
          <a:p>
            <a:r>
              <a:rPr lang="is-IS" sz="675" kern="1200" dirty="0">
                <a:solidFill>
                  <a:schemeClr val="bg2">
                    <a:lumMod val="75000"/>
                  </a:schemeClr>
                </a:solidFill>
                <a:effectLst/>
                <a:latin typeface="Calibri" panose="020F0502020204030204" pitchFamily="34" charset="0"/>
                <a:ea typeface="+mn-ea"/>
                <a:cs typeface="+mn-cs"/>
              </a:rPr>
              <a:t>MMR er skrásett vörumerki Markaðs- og miðlarannsókna ehf.</a:t>
            </a:r>
          </a:p>
        </p:txBody>
      </p:sp>
    </p:spTree>
    <p:extLst>
      <p:ext uri="{BB962C8B-B14F-4D97-AF65-F5344CB8AC3E}">
        <p14:creationId xmlns:p14="http://schemas.microsoft.com/office/powerpoint/2010/main" val="26162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Box"/>
          <p:cNvSpPr/>
          <p:nvPr/>
        </p:nvSpPr>
        <p:spPr bwMode="auto">
          <a:xfrm>
            <a:off x="-8874" y="2679761"/>
            <a:ext cx="9161748" cy="918102"/>
          </a:xfrm>
          <a:prstGeom prst="rect">
            <a:avLst/>
          </a:prstGeom>
          <a:solidFill>
            <a:srgbClr val="0B8DD7"/>
          </a:solidFill>
          <a:ln w="9525" cap="flat" cmpd="sng" algn="ctr">
            <a:noFill/>
            <a:prstDash val="solid"/>
            <a:round/>
            <a:headEnd type="none" w="med" len="med"/>
            <a:tailEnd type="none" w="med" len="med"/>
          </a:ln>
          <a:effectLst/>
        </p:spPr>
        <p:txBody>
          <a:bodyPr vert="horz" wrap="square" lIns="27000" tIns="27000" rIns="27000" bIns="27000" numCol="1" rtlCol="0" anchor="ctr" anchorCtr="0" compatLnSpc="1">
            <a:prstTxWarp prst="textNoShape">
              <a:avLst/>
            </a:prstTxWarp>
            <a:normAutofit/>
          </a:bodyPr>
          <a:lstStyle/>
          <a:p>
            <a:pPr marL="203597" marR="0" lvl="1" indent="0" algn="l" defTabSz="685800" rtl="0" eaLnBrk="1" fontAlgn="base" latinLnBrk="0" hangingPunct="1">
              <a:lnSpc>
                <a:spcPct val="100000"/>
              </a:lnSpc>
              <a:spcBef>
                <a:spcPct val="0"/>
              </a:spcBef>
              <a:spcAft>
                <a:spcPct val="0"/>
              </a:spcAft>
              <a:buClrTx/>
              <a:buSzTx/>
              <a:buFontTx/>
              <a:buNone/>
              <a:tabLst/>
            </a:pPr>
            <a:endParaRPr kumimoji="0" lang="is-IS" sz="2100" b="0" i="0" u="none" strike="noStrike" cap="none" normalizeH="0" baseline="0" dirty="0">
              <a:ln>
                <a:noFill/>
              </a:ln>
              <a:solidFill>
                <a:schemeClr val="bg1"/>
              </a:solidFill>
              <a:effectLst/>
              <a:latin typeface="Calibri" pitchFamily="34" charset="0"/>
              <a:cs typeface="Calibri" pitchFamily="34" charset="0"/>
            </a:endParaRPr>
          </a:p>
        </p:txBody>
      </p:sp>
      <p:sp>
        <p:nvSpPr>
          <p:cNvPr id="8" name="Title"/>
          <p:cNvSpPr>
            <a:spLocks noGrp="1"/>
          </p:cNvSpPr>
          <p:nvPr>
            <p:ph type="title" hasCustomPrompt="1"/>
          </p:nvPr>
        </p:nvSpPr>
        <p:spPr>
          <a:xfrm>
            <a:off x="323528" y="2787774"/>
            <a:ext cx="8640960" cy="702078"/>
          </a:xfrm>
          <a:prstGeom prst="rect">
            <a:avLst/>
          </a:prstGeom>
        </p:spPr>
        <p:txBody>
          <a:bodyPr lIns="36000" tIns="36000" rIns="36000" bIns="36000" anchor="ctr" anchorCtr="0">
            <a:normAutofit/>
          </a:bodyPr>
          <a:lstStyle>
            <a:lvl1pPr algn="l">
              <a:defRPr sz="2100" b="1">
                <a:solidFill>
                  <a:schemeClr val="bg1"/>
                </a:solidFill>
                <a:latin typeface="Calibri" panose="020F0502020204030204" pitchFamily="34" charset="0"/>
                <a:cs typeface="Calibri" panose="020F0502020204030204" pitchFamily="34" charset="0"/>
              </a:defRPr>
            </a:lvl1pPr>
          </a:lstStyle>
          <a:p>
            <a:r>
              <a:rPr lang="en-US" dirty="0"/>
              <a:t>[</a:t>
            </a:r>
            <a:r>
              <a:rPr lang="en-US" dirty="0" err="1"/>
              <a:t>Titill</a:t>
            </a:r>
            <a:r>
              <a:rPr lang="en-US" dirty="0"/>
              <a:t>]</a:t>
            </a:r>
            <a:endParaRPr lang="is-IS" dirty="0"/>
          </a:p>
        </p:txBody>
      </p:sp>
      <p:pic>
        <p:nvPicPr>
          <p:cNvPr id="5" name="Logo">
            <a:hlinkClick r:id="rId2" action="ppaction://hlinksldjump"/>
          </p:cNvPr>
          <p:cNvPicPr>
            <a:picLocks noChangeAspect="1"/>
          </p:cNvPicPr>
          <p:nvPr/>
        </p:nvPicPr>
        <p:blipFill rotWithShape="1">
          <a:blip r:embed="rId3"/>
          <a:srcRect l="1109" t="3331" r="173"/>
          <a:stretch/>
        </p:blipFill>
        <p:spPr>
          <a:xfrm>
            <a:off x="8380289" y="4623978"/>
            <a:ext cx="654917" cy="431994"/>
          </a:xfrm>
          <a:prstGeom prst="rect">
            <a:avLst/>
          </a:prstGeom>
        </p:spPr>
      </p:pic>
    </p:spTree>
    <p:extLst>
      <p:ext uri="{BB962C8B-B14F-4D97-AF65-F5344CB8AC3E}">
        <p14:creationId xmlns:p14="http://schemas.microsoft.com/office/powerpoint/2010/main" val="47142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pic>
        <p:nvPicPr>
          <p:cNvPr id="88" name="Box">
            <a:extLst>
              <a:ext uri="{FF2B5EF4-FFF2-40B4-BE49-F238E27FC236}">
                <a16:creationId xmlns:a16="http://schemas.microsoft.com/office/drawing/2014/main" id="{95C8F294-FEAE-497C-A8FA-07A9D558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89" name="PageNumber">
            <a:extLst>
              <a:ext uri="{FF2B5EF4-FFF2-40B4-BE49-F238E27FC236}">
                <a16:creationId xmlns:a16="http://schemas.microsoft.com/office/drawing/2014/main" id="{AA5033C6-40B0-42D4-82A1-402C20C9C2C1}"/>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41" name="Sample">
            <a:extLst>
              <a:ext uri="{FF2B5EF4-FFF2-40B4-BE49-F238E27FC236}">
                <a16:creationId xmlns:a16="http://schemas.microsoft.com/office/drawing/2014/main" id="{408536EE-3325-4178-91AB-7D03D918B4E8}"/>
              </a:ext>
            </a:extLst>
          </p:cNvPr>
          <p:cNvSpPr txBox="1"/>
          <p:nvPr/>
        </p:nvSpPr>
        <p:spPr>
          <a:xfrm>
            <a:off x="1674000" y="2477402"/>
            <a:ext cx="2430000" cy="381189"/>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Íslendingar 18 ára og eldri valdir handahófskennt úr hópi álitsgjafa MMR*</a:t>
            </a:r>
          </a:p>
          <a:p>
            <a:pPr algn="l"/>
            <a:endParaRPr lang="is-IS" sz="900" b="0" i="0" dirty="0">
              <a:solidFill>
                <a:srgbClr val="606060"/>
              </a:solidFill>
              <a:latin typeface="Calibri" panose="020F0502020204030204" pitchFamily="34" charset="0"/>
              <a:cs typeface="Calibri" panose="020F0502020204030204" pitchFamily="34" charset="0"/>
            </a:endParaRPr>
          </a:p>
        </p:txBody>
      </p:sp>
      <p:sp>
        <p:nvSpPr>
          <p:cNvPr id="31" name="SampleHeader">
            <a:extLst>
              <a:ext uri="{FF2B5EF4-FFF2-40B4-BE49-F238E27FC236}">
                <a16:creationId xmlns:a16="http://schemas.microsoft.com/office/drawing/2014/main" id="{8B76A22B-FE31-4D34-B8AC-C8B39506D249}"/>
              </a:ext>
            </a:extLst>
          </p:cNvPr>
          <p:cNvSpPr txBox="1"/>
          <p:nvPr/>
        </p:nvSpPr>
        <p:spPr>
          <a:xfrm>
            <a:off x="189000" y="243679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ÚRTAK:</a:t>
            </a:r>
          </a:p>
        </p:txBody>
      </p:sp>
      <p:sp>
        <p:nvSpPr>
          <p:cNvPr id="42" name="Respondents">
            <a:extLst>
              <a:ext uri="{FF2B5EF4-FFF2-40B4-BE49-F238E27FC236}">
                <a16:creationId xmlns:a16="http://schemas.microsoft.com/office/drawing/2014/main" id="{F8204AD5-A332-4F97-B3B7-A4D97542545F}"/>
              </a:ext>
            </a:extLst>
          </p:cNvPr>
          <p:cNvSpPr>
            <a:spLocks noGrp="1"/>
          </p:cNvSpPr>
          <p:nvPr>
            <p:ph type="body" sz="quarter" idx="14" hasCustomPrompt="1"/>
          </p:nvPr>
        </p:nvSpPr>
        <p:spPr>
          <a:xfrm>
            <a:off x="1674000" y="2733768"/>
            <a:ext cx="2430000" cy="189000"/>
          </a:xfrm>
          <a:prstGeom prst="rect">
            <a:avLst/>
          </a:prstGeom>
        </p:spPr>
        <p:txBody>
          <a:bodyPr anchor="ctr"/>
          <a:lstStyle>
            <a:lvl1pPr>
              <a:defRPr sz="900" b="0">
                <a:solidFill>
                  <a:srgbClr val="606060"/>
                </a:solidFill>
              </a:defRPr>
            </a:lvl1pPr>
          </a:lstStyle>
          <a:p>
            <a:pPr lvl="0"/>
            <a:r>
              <a:rPr lang="is-IS" dirty="0"/>
              <a:t>[Fjöldi þátttakenda]</a:t>
            </a:r>
          </a:p>
        </p:txBody>
      </p:sp>
      <p:sp>
        <p:nvSpPr>
          <p:cNvPr id="33" name="RespondentHeader">
            <a:extLst>
              <a:ext uri="{FF2B5EF4-FFF2-40B4-BE49-F238E27FC236}">
                <a16:creationId xmlns:a16="http://schemas.microsoft.com/office/drawing/2014/main" id="{AFD2799A-BBB9-4F78-B636-1225A0DC50D6}"/>
              </a:ext>
            </a:extLst>
          </p:cNvPr>
          <p:cNvSpPr txBox="1"/>
          <p:nvPr/>
        </p:nvSpPr>
        <p:spPr>
          <a:xfrm>
            <a:off x="189000" y="273376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FJÖLDI ÞÁTTTAKENDA:</a:t>
            </a:r>
          </a:p>
        </p:txBody>
      </p:sp>
      <p:sp>
        <p:nvSpPr>
          <p:cNvPr id="39" name="Method">
            <a:extLst>
              <a:ext uri="{FF2B5EF4-FFF2-40B4-BE49-F238E27FC236}">
                <a16:creationId xmlns:a16="http://schemas.microsoft.com/office/drawing/2014/main" id="{7928B681-FCE4-442D-A721-5F2E08434B2F}"/>
              </a:ext>
            </a:extLst>
          </p:cNvPr>
          <p:cNvSpPr txBox="1"/>
          <p:nvPr/>
        </p:nvSpPr>
        <p:spPr>
          <a:xfrm>
            <a:off x="1674000" y="1734678"/>
            <a:ext cx="2430000" cy="189000"/>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Netkönnun (spurningavagn)</a:t>
            </a:r>
          </a:p>
        </p:txBody>
      </p:sp>
      <p:sp>
        <p:nvSpPr>
          <p:cNvPr id="29" name="MethodHeader">
            <a:extLst>
              <a:ext uri="{FF2B5EF4-FFF2-40B4-BE49-F238E27FC236}">
                <a16:creationId xmlns:a16="http://schemas.microsoft.com/office/drawing/2014/main" id="{2214137E-708C-4F08-AEC4-036BC37E714F}"/>
              </a:ext>
            </a:extLst>
          </p:cNvPr>
          <p:cNvSpPr txBox="1"/>
          <p:nvPr/>
        </p:nvSpPr>
        <p:spPr>
          <a:xfrm>
            <a:off x="189000" y="1734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AÐFERÐ:</a:t>
            </a:r>
          </a:p>
        </p:txBody>
      </p:sp>
      <p:sp>
        <p:nvSpPr>
          <p:cNvPr id="37" name="PeriodName">
            <a:extLst>
              <a:ext uri="{FF2B5EF4-FFF2-40B4-BE49-F238E27FC236}">
                <a16:creationId xmlns:a16="http://schemas.microsoft.com/office/drawing/2014/main" id="{3EAE9FF9-0FC2-4E8C-9CBB-98EB6064ED99}"/>
              </a:ext>
            </a:extLst>
          </p:cNvPr>
          <p:cNvSpPr>
            <a:spLocks noGrp="1"/>
          </p:cNvSpPr>
          <p:nvPr>
            <p:ph type="body" sz="quarter" idx="13" hasCustomPrompt="1"/>
          </p:nvPr>
        </p:nvSpPr>
        <p:spPr>
          <a:xfrm>
            <a:off x="1674000" y="1545678"/>
            <a:ext cx="2430000" cy="189000"/>
          </a:xfrm>
          <a:prstGeom prst="rect">
            <a:avLst/>
          </a:prstGeom>
        </p:spPr>
        <p:txBody>
          <a:bodyPr anchor="ctr"/>
          <a:lstStyle>
            <a:lvl1pPr>
              <a:defRPr sz="900" b="0">
                <a:solidFill>
                  <a:srgbClr val="606060"/>
                </a:solidFill>
              </a:defRPr>
            </a:lvl1pPr>
          </a:lstStyle>
          <a:p>
            <a:pPr lvl="0"/>
            <a:r>
              <a:rPr lang="is-IS" dirty="0"/>
              <a:t>[Tímabil]</a:t>
            </a:r>
          </a:p>
        </p:txBody>
      </p:sp>
      <p:sp>
        <p:nvSpPr>
          <p:cNvPr id="28" name="PeriodHeader">
            <a:extLst>
              <a:ext uri="{FF2B5EF4-FFF2-40B4-BE49-F238E27FC236}">
                <a16:creationId xmlns:a16="http://schemas.microsoft.com/office/drawing/2014/main" id="{64A11C3F-2F13-468E-9966-6324F483FD8E}"/>
              </a:ext>
            </a:extLst>
          </p:cNvPr>
          <p:cNvSpPr txBox="1"/>
          <p:nvPr/>
        </p:nvSpPr>
        <p:spPr>
          <a:xfrm>
            <a:off x="189000" y="1545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TÍMABIL GAGNAÖFLUNAR:</a:t>
            </a:r>
          </a:p>
        </p:txBody>
      </p:sp>
      <p:sp>
        <p:nvSpPr>
          <p:cNvPr id="36" name="CompanyName">
            <a:extLst>
              <a:ext uri="{FF2B5EF4-FFF2-40B4-BE49-F238E27FC236}">
                <a16:creationId xmlns:a16="http://schemas.microsoft.com/office/drawing/2014/main" id="{8F70BD70-80A1-4801-B05E-97791F5958A9}"/>
              </a:ext>
            </a:extLst>
          </p:cNvPr>
          <p:cNvSpPr>
            <a:spLocks noGrp="1"/>
          </p:cNvSpPr>
          <p:nvPr>
            <p:ph type="body" sz="quarter" idx="12" hasCustomPrompt="1"/>
          </p:nvPr>
        </p:nvSpPr>
        <p:spPr>
          <a:xfrm>
            <a:off x="1674000" y="1356678"/>
            <a:ext cx="2430000" cy="189000"/>
          </a:xfrm>
          <a:prstGeom prst="rect">
            <a:avLst/>
          </a:prstGeom>
        </p:spPr>
        <p:txBody>
          <a:bodyPr anchor="ctr"/>
          <a:lstStyle>
            <a:lvl1pPr>
              <a:defRPr sz="900" b="0">
                <a:solidFill>
                  <a:srgbClr val="606060"/>
                </a:solidFill>
              </a:defRPr>
            </a:lvl1pPr>
          </a:lstStyle>
          <a:p>
            <a:pPr lvl="0"/>
            <a:r>
              <a:rPr lang="is-IS" dirty="0"/>
              <a:t>[Nafn fyrirtækis]</a:t>
            </a:r>
          </a:p>
        </p:txBody>
      </p:sp>
      <p:sp>
        <p:nvSpPr>
          <p:cNvPr id="27" name="CompanyHeader">
            <a:extLst>
              <a:ext uri="{FF2B5EF4-FFF2-40B4-BE49-F238E27FC236}">
                <a16:creationId xmlns:a16="http://schemas.microsoft.com/office/drawing/2014/main" id="{1B5B6B9A-6DD4-47AA-AF0F-D54E73B5F087}"/>
              </a:ext>
            </a:extLst>
          </p:cNvPr>
          <p:cNvSpPr txBox="1"/>
          <p:nvPr/>
        </p:nvSpPr>
        <p:spPr>
          <a:xfrm>
            <a:off x="189000" y="1356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UNNIÐ FYRIR:</a:t>
            </a:r>
          </a:p>
        </p:txBody>
      </p:sp>
      <p:sp>
        <p:nvSpPr>
          <p:cNvPr id="26" name="FieldworkSubHeader1">
            <a:extLst>
              <a:ext uri="{FF2B5EF4-FFF2-40B4-BE49-F238E27FC236}">
                <a16:creationId xmlns:a16="http://schemas.microsoft.com/office/drawing/2014/main" id="{B29F4949-7681-4A81-B418-21BDF2993244}"/>
              </a:ext>
            </a:extLst>
          </p:cNvPr>
          <p:cNvSpPr txBox="1"/>
          <p:nvPr/>
        </p:nvSpPr>
        <p:spPr>
          <a:xfrm>
            <a:off x="189000" y="112747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FRAMKVÆMD</a:t>
            </a:r>
          </a:p>
        </p:txBody>
      </p:sp>
      <p:sp>
        <p:nvSpPr>
          <p:cNvPr id="30" name="FieldworkSubHeader2">
            <a:extLst>
              <a:ext uri="{FF2B5EF4-FFF2-40B4-BE49-F238E27FC236}">
                <a16:creationId xmlns:a16="http://schemas.microsoft.com/office/drawing/2014/main" id="{0D91A62C-C9C4-4944-B0C0-9E47E0026DF5}"/>
              </a:ext>
            </a:extLst>
          </p:cNvPr>
          <p:cNvSpPr txBox="1"/>
          <p:nvPr/>
        </p:nvSpPr>
        <p:spPr>
          <a:xfrm>
            <a:off x="189000" y="220759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ÞÁTTTAKENDUR</a:t>
            </a:r>
          </a:p>
        </p:txBody>
      </p:sp>
      <p:sp>
        <p:nvSpPr>
          <p:cNvPr id="45" name="InfoText1">
            <a:extLst>
              <a:ext uri="{FF2B5EF4-FFF2-40B4-BE49-F238E27FC236}">
                <a16:creationId xmlns:a16="http://schemas.microsoft.com/office/drawing/2014/main" id="{7A75A611-EC67-4FEC-8460-AAB54AA93D1D}"/>
              </a:ext>
            </a:extLst>
          </p:cNvPr>
          <p:cNvSpPr txBox="1"/>
          <p:nvPr/>
        </p:nvSpPr>
        <p:spPr>
          <a:xfrm>
            <a:off x="269201" y="3911197"/>
            <a:ext cx="4176628" cy="1090823"/>
          </a:xfrm>
          <a:prstGeom prst="rect">
            <a:avLst/>
          </a:prstGeom>
          <a:noFill/>
        </p:spPr>
        <p:txBody>
          <a:bodyPr wrap="square" rtlCol="0" anchor="t">
            <a:noAutofit/>
          </a:bodyPr>
          <a:lstStyle/>
          <a:p>
            <a:pPr algn="l">
              <a:spcBef>
                <a:spcPts val="0"/>
              </a:spcBef>
              <a:spcAft>
                <a:spcPts val="0"/>
              </a:spcAft>
            </a:pPr>
            <a:r>
              <a:rPr lang="is-IS" sz="900" b="0" i="0" dirty="0">
                <a:solidFill>
                  <a:srgbClr val="606060"/>
                </a:solidFill>
                <a:latin typeface="Calibri" panose="020F0502020204030204" pitchFamily="34" charset="0"/>
                <a:cs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sp>
        <p:nvSpPr>
          <p:cNvPr id="46" name="InfoText2">
            <a:extLst>
              <a:ext uri="{FF2B5EF4-FFF2-40B4-BE49-F238E27FC236}">
                <a16:creationId xmlns:a16="http://schemas.microsoft.com/office/drawing/2014/main" id="{44C12126-34D3-4FC8-8B8D-F2412782A727}"/>
              </a:ext>
            </a:extLst>
          </p:cNvPr>
          <p:cNvSpPr txBox="1"/>
          <p:nvPr/>
        </p:nvSpPr>
        <p:spPr>
          <a:xfrm>
            <a:off x="4859711" y="3924827"/>
            <a:ext cx="4176628" cy="671351"/>
          </a:xfrm>
          <a:prstGeom prst="rect">
            <a:avLst/>
          </a:prstGeom>
          <a:noFill/>
        </p:spPr>
        <p:txBody>
          <a:bodyPr wrap="square" rtlCol="0" anchor="t">
            <a:noAutofit/>
          </a:bodyPr>
          <a:lstStyle/>
          <a:p>
            <a:pPr algn="l"/>
            <a:r>
              <a:rPr lang="is-IS" sz="900" b="0" i="0" dirty="0">
                <a:solidFill>
                  <a:srgbClr val="606060"/>
                </a:solidFill>
                <a:latin typeface="Calibri" panose="020F0502020204030204" pitchFamily="34" charset="0"/>
                <a:cs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í kring til að bæta brottfall og tryggja eðlilega endurnýjun.</a:t>
            </a:r>
          </a:p>
        </p:txBody>
      </p:sp>
      <p:sp>
        <p:nvSpPr>
          <p:cNvPr id="4" name="Header1">
            <a:extLst>
              <a:ext uri="{FF2B5EF4-FFF2-40B4-BE49-F238E27FC236}">
                <a16:creationId xmlns:a16="http://schemas.microsoft.com/office/drawing/2014/main" id="{ECFD285E-4B65-4C33-8635-102197C55E90}"/>
              </a:ext>
            </a:extLst>
          </p:cNvPr>
          <p:cNvSpPr txBox="1"/>
          <p:nvPr/>
        </p:nvSpPr>
        <p:spPr>
          <a:xfrm>
            <a:off x="189000"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FRAMKVÆMD</a:t>
            </a:r>
          </a:p>
        </p:txBody>
      </p:sp>
      <p:sp>
        <p:nvSpPr>
          <p:cNvPr id="47" name="Header2">
            <a:extLst>
              <a:ext uri="{FF2B5EF4-FFF2-40B4-BE49-F238E27FC236}">
                <a16:creationId xmlns:a16="http://schemas.microsoft.com/office/drawing/2014/main" id="{36A9B71D-BA69-47A8-82BD-4DD0AAACC93B}"/>
              </a:ext>
            </a:extLst>
          </p:cNvPr>
          <p:cNvSpPr txBox="1"/>
          <p:nvPr/>
        </p:nvSpPr>
        <p:spPr>
          <a:xfrm>
            <a:off x="4859711"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VOGTÖLUR</a:t>
            </a:r>
          </a:p>
        </p:txBody>
      </p:sp>
      <p:sp>
        <p:nvSpPr>
          <p:cNvPr id="34" name="Header3">
            <a:extLst>
              <a:ext uri="{FF2B5EF4-FFF2-40B4-BE49-F238E27FC236}">
                <a16:creationId xmlns:a16="http://schemas.microsoft.com/office/drawing/2014/main" id="{1D9C57E6-36A9-4DBE-9AC6-1D53A8765E3E}"/>
              </a:ext>
            </a:extLst>
          </p:cNvPr>
          <p:cNvSpPr txBox="1"/>
          <p:nvPr/>
        </p:nvSpPr>
        <p:spPr>
          <a:xfrm>
            <a:off x="189000"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UM OPINBERA BIRTING NIÐURSTAÐA</a:t>
            </a:r>
          </a:p>
        </p:txBody>
      </p:sp>
      <p:sp>
        <p:nvSpPr>
          <p:cNvPr id="23" name="Header4">
            <a:extLst>
              <a:ext uri="{FF2B5EF4-FFF2-40B4-BE49-F238E27FC236}">
                <a16:creationId xmlns:a16="http://schemas.microsoft.com/office/drawing/2014/main" id="{FE2C85DB-04B0-4F1F-8B36-B7D8C9C3219A}"/>
              </a:ext>
            </a:extLst>
          </p:cNvPr>
          <p:cNvSpPr txBox="1"/>
          <p:nvPr/>
        </p:nvSpPr>
        <p:spPr>
          <a:xfrm>
            <a:off x="4788024"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 UM ÁLITSGJAFA MMR</a:t>
            </a:r>
          </a:p>
        </p:txBody>
      </p:sp>
      <p:sp>
        <p:nvSpPr>
          <p:cNvPr id="50" name="WeightGroup1">
            <a:extLst>
              <a:ext uri="{FF2B5EF4-FFF2-40B4-BE49-F238E27FC236}">
                <a16:creationId xmlns:a16="http://schemas.microsoft.com/office/drawing/2014/main" id="{ADE74FC7-57AE-423C-B53A-6FE8C96B7490}"/>
              </a:ext>
            </a:extLst>
          </p:cNvPr>
          <p:cNvSpPr txBox="1"/>
          <p:nvPr/>
        </p:nvSpPr>
        <p:spPr>
          <a:xfrm>
            <a:off x="4859711" y="1275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Karlar:</a:t>
            </a:r>
          </a:p>
        </p:txBody>
      </p:sp>
      <p:sp>
        <p:nvSpPr>
          <p:cNvPr id="51" name="WeightGroup2">
            <a:extLst>
              <a:ext uri="{FF2B5EF4-FFF2-40B4-BE49-F238E27FC236}">
                <a16:creationId xmlns:a16="http://schemas.microsoft.com/office/drawing/2014/main" id="{3331A73B-FD74-4CCC-AD95-E473497C2F71}"/>
              </a:ext>
            </a:extLst>
          </p:cNvPr>
          <p:cNvSpPr txBox="1"/>
          <p:nvPr/>
        </p:nvSpPr>
        <p:spPr>
          <a:xfrm>
            <a:off x="4859711" y="1464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Konur:</a:t>
            </a:r>
          </a:p>
        </p:txBody>
      </p:sp>
      <p:sp>
        <p:nvSpPr>
          <p:cNvPr id="56" name="WeightGroup3">
            <a:extLst>
              <a:ext uri="{FF2B5EF4-FFF2-40B4-BE49-F238E27FC236}">
                <a16:creationId xmlns:a16="http://schemas.microsoft.com/office/drawing/2014/main" id="{A69B81E5-4A66-4A12-84B0-45B7C9E95061}"/>
              </a:ext>
            </a:extLst>
          </p:cNvPr>
          <p:cNvSpPr txBox="1"/>
          <p:nvPr/>
        </p:nvSpPr>
        <p:spPr>
          <a:xfrm>
            <a:off x="6462210" y="1275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Höfuðborgarsvæðið:</a:t>
            </a:r>
          </a:p>
        </p:txBody>
      </p:sp>
      <p:sp>
        <p:nvSpPr>
          <p:cNvPr id="57" name="WeightGroup4">
            <a:extLst>
              <a:ext uri="{FF2B5EF4-FFF2-40B4-BE49-F238E27FC236}">
                <a16:creationId xmlns:a16="http://schemas.microsoft.com/office/drawing/2014/main" id="{961E5828-9481-4BF1-AC9C-9BE7661FA8DA}"/>
              </a:ext>
            </a:extLst>
          </p:cNvPr>
          <p:cNvSpPr txBox="1"/>
          <p:nvPr/>
        </p:nvSpPr>
        <p:spPr>
          <a:xfrm>
            <a:off x="6462210" y="1464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Landsbyggðin:</a:t>
            </a:r>
          </a:p>
        </p:txBody>
      </p:sp>
      <p:sp>
        <p:nvSpPr>
          <p:cNvPr id="60" name="WeightGroup5">
            <a:extLst>
              <a:ext uri="{FF2B5EF4-FFF2-40B4-BE49-F238E27FC236}">
                <a16:creationId xmlns:a16="http://schemas.microsoft.com/office/drawing/2014/main" id="{31B7C252-0484-4E9D-A3E5-170899372191}"/>
              </a:ext>
            </a:extLst>
          </p:cNvPr>
          <p:cNvSpPr txBox="1"/>
          <p:nvPr/>
        </p:nvSpPr>
        <p:spPr>
          <a:xfrm>
            <a:off x="4859711" y="2031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18-29 ára:</a:t>
            </a:r>
          </a:p>
        </p:txBody>
      </p:sp>
      <p:sp>
        <p:nvSpPr>
          <p:cNvPr id="61" name="WeightGroup6">
            <a:extLst>
              <a:ext uri="{FF2B5EF4-FFF2-40B4-BE49-F238E27FC236}">
                <a16:creationId xmlns:a16="http://schemas.microsoft.com/office/drawing/2014/main" id="{3CA2EB0C-FF04-4D2F-8AB2-8A58831E50E6}"/>
              </a:ext>
            </a:extLst>
          </p:cNvPr>
          <p:cNvSpPr txBox="1"/>
          <p:nvPr/>
        </p:nvSpPr>
        <p:spPr>
          <a:xfrm>
            <a:off x="4859711" y="2220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30-39 ára:</a:t>
            </a:r>
          </a:p>
        </p:txBody>
      </p:sp>
      <p:sp>
        <p:nvSpPr>
          <p:cNvPr id="64" name="WeightGroup7">
            <a:extLst>
              <a:ext uri="{FF2B5EF4-FFF2-40B4-BE49-F238E27FC236}">
                <a16:creationId xmlns:a16="http://schemas.microsoft.com/office/drawing/2014/main" id="{28F50677-EA70-451B-8790-04156580FAE4}"/>
              </a:ext>
            </a:extLst>
          </p:cNvPr>
          <p:cNvSpPr txBox="1"/>
          <p:nvPr/>
        </p:nvSpPr>
        <p:spPr>
          <a:xfrm>
            <a:off x="4859711" y="2409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40-49 ára:</a:t>
            </a:r>
          </a:p>
        </p:txBody>
      </p:sp>
      <p:sp>
        <p:nvSpPr>
          <p:cNvPr id="65" name="WeightGroup8">
            <a:extLst>
              <a:ext uri="{FF2B5EF4-FFF2-40B4-BE49-F238E27FC236}">
                <a16:creationId xmlns:a16="http://schemas.microsoft.com/office/drawing/2014/main" id="{07FF877F-7F8A-4E13-A7B7-D8CA5A343AE4}"/>
              </a:ext>
            </a:extLst>
          </p:cNvPr>
          <p:cNvSpPr txBox="1"/>
          <p:nvPr/>
        </p:nvSpPr>
        <p:spPr>
          <a:xfrm>
            <a:off x="4859711" y="2598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50-59 ára:</a:t>
            </a:r>
          </a:p>
        </p:txBody>
      </p:sp>
      <p:sp>
        <p:nvSpPr>
          <p:cNvPr id="68" name="WeightGroup9">
            <a:extLst>
              <a:ext uri="{FF2B5EF4-FFF2-40B4-BE49-F238E27FC236}">
                <a16:creationId xmlns:a16="http://schemas.microsoft.com/office/drawing/2014/main" id="{21F11C35-2516-40A1-B554-D8107C053E02}"/>
              </a:ext>
            </a:extLst>
          </p:cNvPr>
          <p:cNvSpPr txBox="1"/>
          <p:nvPr/>
        </p:nvSpPr>
        <p:spPr>
          <a:xfrm>
            <a:off x="4859711" y="2787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60-67 ára:</a:t>
            </a:r>
          </a:p>
        </p:txBody>
      </p:sp>
      <p:sp>
        <p:nvSpPr>
          <p:cNvPr id="69" name="WeightGroup10">
            <a:extLst>
              <a:ext uri="{FF2B5EF4-FFF2-40B4-BE49-F238E27FC236}">
                <a16:creationId xmlns:a16="http://schemas.microsoft.com/office/drawing/2014/main" id="{5995ADCB-F89D-4630-B53F-DB1C2A2D9237}"/>
              </a:ext>
            </a:extLst>
          </p:cNvPr>
          <p:cNvSpPr txBox="1"/>
          <p:nvPr/>
        </p:nvSpPr>
        <p:spPr>
          <a:xfrm>
            <a:off x="4859711" y="2976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68 ára og eldri:</a:t>
            </a:r>
          </a:p>
        </p:txBody>
      </p:sp>
      <p:sp>
        <p:nvSpPr>
          <p:cNvPr id="72" name="WeightGroup11">
            <a:extLst>
              <a:ext uri="{FF2B5EF4-FFF2-40B4-BE49-F238E27FC236}">
                <a16:creationId xmlns:a16="http://schemas.microsoft.com/office/drawing/2014/main" id="{3AEE9D53-1134-4986-A407-24F36169AC0F}"/>
              </a:ext>
            </a:extLst>
          </p:cNvPr>
          <p:cNvSpPr txBox="1"/>
          <p:nvPr/>
        </p:nvSpPr>
        <p:spPr>
          <a:xfrm>
            <a:off x="6462210" y="2031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Grunnskóli:</a:t>
            </a:r>
          </a:p>
        </p:txBody>
      </p:sp>
      <p:sp>
        <p:nvSpPr>
          <p:cNvPr id="73" name="WeightGroup12">
            <a:extLst>
              <a:ext uri="{FF2B5EF4-FFF2-40B4-BE49-F238E27FC236}">
                <a16:creationId xmlns:a16="http://schemas.microsoft.com/office/drawing/2014/main" id="{B035594F-E0CB-40D2-84FE-44EBDAC60E83}"/>
              </a:ext>
            </a:extLst>
          </p:cNvPr>
          <p:cNvSpPr txBox="1"/>
          <p:nvPr/>
        </p:nvSpPr>
        <p:spPr>
          <a:xfrm>
            <a:off x="6462210" y="2220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Starfsnám:</a:t>
            </a:r>
          </a:p>
        </p:txBody>
      </p:sp>
      <p:sp>
        <p:nvSpPr>
          <p:cNvPr id="76" name="WeightGroup13">
            <a:extLst>
              <a:ext uri="{FF2B5EF4-FFF2-40B4-BE49-F238E27FC236}">
                <a16:creationId xmlns:a16="http://schemas.microsoft.com/office/drawing/2014/main" id="{A4176C13-1F45-4425-9C4F-74930CA284BD}"/>
              </a:ext>
            </a:extLst>
          </p:cNvPr>
          <p:cNvSpPr txBox="1"/>
          <p:nvPr/>
        </p:nvSpPr>
        <p:spPr>
          <a:xfrm>
            <a:off x="6462210" y="2409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Bóklegt framhaldsnám:</a:t>
            </a:r>
          </a:p>
        </p:txBody>
      </p:sp>
      <p:sp>
        <p:nvSpPr>
          <p:cNvPr id="77" name="WeightGroup14">
            <a:extLst>
              <a:ext uri="{FF2B5EF4-FFF2-40B4-BE49-F238E27FC236}">
                <a16:creationId xmlns:a16="http://schemas.microsoft.com/office/drawing/2014/main" id="{78DEE644-59B5-4D81-AAC9-BC54B65FDB8C}"/>
              </a:ext>
            </a:extLst>
          </p:cNvPr>
          <p:cNvSpPr txBox="1"/>
          <p:nvPr/>
        </p:nvSpPr>
        <p:spPr>
          <a:xfrm>
            <a:off x="6462210" y="2598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Verklegt framhaldsnám:</a:t>
            </a:r>
          </a:p>
        </p:txBody>
      </p:sp>
      <p:sp>
        <p:nvSpPr>
          <p:cNvPr id="80" name="WeightGroup15">
            <a:extLst>
              <a:ext uri="{FF2B5EF4-FFF2-40B4-BE49-F238E27FC236}">
                <a16:creationId xmlns:a16="http://schemas.microsoft.com/office/drawing/2014/main" id="{3869E6E1-58EF-4BDF-AFAB-CA35F2F7CCF4}"/>
              </a:ext>
            </a:extLst>
          </p:cNvPr>
          <p:cNvSpPr txBox="1"/>
          <p:nvPr/>
        </p:nvSpPr>
        <p:spPr>
          <a:xfrm>
            <a:off x="6462210" y="2787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Próf úr sérskólum við háskólastig:</a:t>
            </a:r>
          </a:p>
        </p:txBody>
      </p:sp>
      <p:sp>
        <p:nvSpPr>
          <p:cNvPr id="81" name="WeightGroup16">
            <a:extLst>
              <a:ext uri="{FF2B5EF4-FFF2-40B4-BE49-F238E27FC236}">
                <a16:creationId xmlns:a16="http://schemas.microsoft.com/office/drawing/2014/main" id="{6D025355-76D8-4EA5-9F83-AD2F506F0B98}"/>
              </a:ext>
            </a:extLst>
          </p:cNvPr>
          <p:cNvSpPr txBox="1"/>
          <p:nvPr/>
        </p:nvSpPr>
        <p:spPr>
          <a:xfrm>
            <a:off x="6462210" y="2976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Háskólanám:</a:t>
            </a:r>
          </a:p>
        </p:txBody>
      </p:sp>
      <p:sp>
        <p:nvSpPr>
          <p:cNvPr id="53" name="Weight1">
            <a:extLst>
              <a:ext uri="{FF2B5EF4-FFF2-40B4-BE49-F238E27FC236}">
                <a16:creationId xmlns:a16="http://schemas.microsoft.com/office/drawing/2014/main" id="{BBB31FBF-5009-4C3C-9942-9692E38B9D67}"/>
              </a:ext>
            </a:extLst>
          </p:cNvPr>
          <p:cNvSpPr>
            <a:spLocks noGrp="1"/>
          </p:cNvSpPr>
          <p:nvPr>
            <p:ph type="body" sz="quarter" idx="15" hasCustomPrompt="1"/>
          </p:nvPr>
        </p:nvSpPr>
        <p:spPr>
          <a:xfrm>
            <a:off x="591300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4" name="Weight2">
            <a:extLst>
              <a:ext uri="{FF2B5EF4-FFF2-40B4-BE49-F238E27FC236}">
                <a16:creationId xmlns:a16="http://schemas.microsoft.com/office/drawing/2014/main" id="{C0B19190-47F7-47A4-8747-5EA883FF6CFA}"/>
              </a:ext>
            </a:extLst>
          </p:cNvPr>
          <p:cNvSpPr>
            <a:spLocks noGrp="1"/>
          </p:cNvSpPr>
          <p:nvPr>
            <p:ph type="body" sz="quarter" idx="16" hasCustomPrompt="1"/>
          </p:nvPr>
        </p:nvSpPr>
        <p:spPr>
          <a:xfrm>
            <a:off x="591300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8" name="Weight3">
            <a:extLst>
              <a:ext uri="{FF2B5EF4-FFF2-40B4-BE49-F238E27FC236}">
                <a16:creationId xmlns:a16="http://schemas.microsoft.com/office/drawing/2014/main" id="{70D4BB27-A710-4646-A988-9793E64A1BE0}"/>
              </a:ext>
            </a:extLst>
          </p:cNvPr>
          <p:cNvSpPr>
            <a:spLocks noGrp="1"/>
          </p:cNvSpPr>
          <p:nvPr>
            <p:ph type="body" sz="quarter" idx="17" hasCustomPrompt="1"/>
          </p:nvPr>
        </p:nvSpPr>
        <p:spPr>
          <a:xfrm>
            <a:off x="802821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9" name="Weight4">
            <a:extLst>
              <a:ext uri="{FF2B5EF4-FFF2-40B4-BE49-F238E27FC236}">
                <a16:creationId xmlns:a16="http://schemas.microsoft.com/office/drawing/2014/main" id="{F97E2F98-72C0-41E5-A3FD-21ECA306ED47}"/>
              </a:ext>
            </a:extLst>
          </p:cNvPr>
          <p:cNvSpPr>
            <a:spLocks noGrp="1"/>
          </p:cNvSpPr>
          <p:nvPr>
            <p:ph type="body" sz="quarter" idx="18" hasCustomPrompt="1"/>
          </p:nvPr>
        </p:nvSpPr>
        <p:spPr>
          <a:xfrm>
            <a:off x="802821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2" name="Weight5">
            <a:extLst>
              <a:ext uri="{FF2B5EF4-FFF2-40B4-BE49-F238E27FC236}">
                <a16:creationId xmlns:a16="http://schemas.microsoft.com/office/drawing/2014/main" id="{64714A90-984F-4A4C-922A-64975C8BD441}"/>
              </a:ext>
            </a:extLst>
          </p:cNvPr>
          <p:cNvSpPr>
            <a:spLocks noGrp="1"/>
          </p:cNvSpPr>
          <p:nvPr>
            <p:ph type="body" sz="quarter" idx="19" hasCustomPrompt="1"/>
          </p:nvPr>
        </p:nvSpPr>
        <p:spPr>
          <a:xfrm>
            <a:off x="591300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3" name="Weight6">
            <a:extLst>
              <a:ext uri="{FF2B5EF4-FFF2-40B4-BE49-F238E27FC236}">
                <a16:creationId xmlns:a16="http://schemas.microsoft.com/office/drawing/2014/main" id="{9F9B6AE7-D67B-4B0D-8C37-65457303D120}"/>
              </a:ext>
            </a:extLst>
          </p:cNvPr>
          <p:cNvSpPr>
            <a:spLocks noGrp="1"/>
          </p:cNvSpPr>
          <p:nvPr>
            <p:ph type="body" sz="quarter" idx="20" hasCustomPrompt="1"/>
          </p:nvPr>
        </p:nvSpPr>
        <p:spPr>
          <a:xfrm>
            <a:off x="591300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6" name="Weight7">
            <a:extLst>
              <a:ext uri="{FF2B5EF4-FFF2-40B4-BE49-F238E27FC236}">
                <a16:creationId xmlns:a16="http://schemas.microsoft.com/office/drawing/2014/main" id="{7B3FF1C3-64ED-4D76-8CE1-1FB72702C03A}"/>
              </a:ext>
            </a:extLst>
          </p:cNvPr>
          <p:cNvSpPr>
            <a:spLocks noGrp="1"/>
          </p:cNvSpPr>
          <p:nvPr>
            <p:ph type="body" sz="quarter" idx="21" hasCustomPrompt="1"/>
          </p:nvPr>
        </p:nvSpPr>
        <p:spPr>
          <a:xfrm>
            <a:off x="591300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7" name="Weight8">
            <a:extLst>
              <a:ext uri="{FF2B5EF4-FFF2-40B4-BE49-F238E27FC236}">
                <a16:creationId xmlns:a16="http://schemas.microsoft.com/office/drawing/2014/main" id="{5A821009-8C07-4BAF-954B-2C81758D0A43}"/>
              </a:ext>
            </a:extLst>
          </p:cNvPr>
          <p:cNvSpPr>
            <a:spLocks noGrp="1"/>
          </p:cNvSpPr>
          <p:nvPr>
            <p:ph type="body" sz="quarter" idx="22" hasCustomPrompt="1"/>
          </p:nvPr>
        </p:nvSpPr>
        <p:spPr>
          <a:xfrm>
            <a:off x="591300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0" name="Weight9">
            <a:extLst>
              <a:ext uri="{FF2B5EF4-FFF2-40B4-BE49-F238E27FC236}">
                <a16:creationId xmlns:a16="http://schemas.microsoft.com/office/drawing/2014/main" id="{360EC125-E99E-41F1-963C-73CE4E1A38E4}"/>
              </a:ext>
            </a:extLst>
          </p:cNvPr>
          <p:cNvSpPr>
            <a:spLocks noGrp="1"/>
          </p:cNvSpPr>
          <p:nvPr>
            <p:ph type="body" sz="quarter" idx="23" hasCustomPrompt="1"/>
          </p:nvPr>
        </p:nvSpPr>
        <p:spPr>
          <a:xfrm>
            <a:off x="591300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1" name="Weight10">
            <a:extLst>
              <a:ext uri="{FF2B5EF4-FFF2-40B4-BE49-F238E27FC236}">
                <a16:creationId xmlns:a16="http://schemas.microsoft.com/office/drawing/2014/main" id="{B8810F0A-E16D-4A08-BE90-F205DB30F23C}"/>
              </a:ext>
            </a:extLst>
          </p:cNvPr>
          <p:cNvSpPr>
            <a:spLocks noGrp="1"/>
          </p:cNvSpPr>
          <p:nvPr>
            <p:ph type="body" sz="quarter" idx="24" hasCustomPrompt="1"/>
          </p:nvPr>
        </p:nvSpPr>
        <p:spPr>
          <a:xfrm>
            <a:off x="591300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4" name="Weight11">
            <a:extLst>
              <a:ext uri="{FF2B5EF4-FFF2-40B4-BE49-F238E27FC236}">
                <a16:creationId xmlns:a16="http://schemas.microsoft.com/office/drawing/2014/main" id="{7473B319-F5D8-42A0-BDA3-4F41B92F0F5A}"/>
              </a:ext>
            </a:extLst>
          </p:cNvPr>
          <p:cNvSpPr>
            <a:spLocks noGrp="1"/>
          </p:cNvSpPr>
          <p:nvPr>
            <p:ph type="body" sz="quarter" idx="25" hasCustomPrompt="1"/>
          </p:nvPr>
        </p:nvSpPr>
        <p:spPr>
          <a:xfrm>
            <a:off x="802821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5" name="Weight12">
            <a:extLst>
              <a:ext uri="{FF2B5EF4-FFF2-40B4-BE49-F238E27FC236}">
                <a16:creationId xmlns:a16="http://schemas.microsoft.com/office/drawing/2014/main" id="{803C270B-E66C-4F8D-AA9A-FAE67EA9EDB0}"/>
              </a:ext>
            </a:extLst>
          </p:cNvPr>
          <p:cNvSpPr>
            <a:spLocks noGrp="1"/>
          </p:cNvSpPr>
          <p:nvPr>
            <p:ph type="body" sz="quarter" idx="26" hasCustomPrompt="1"/>
          </p:nvPr>
        </p:nvSpPr>
        <p:spPr>
          <a:xfrm>
            <a:off x="802821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8" name="Weight13">
            <a:extLst>
              <a:ext uri="{FF2B5EF4-FFF2-40B4-BE49-F238E27FC236}">
                <a16:creationId xmlns:a16="http://schemas.microsoft.com/office/drawing/2014/main" id="{72402A80-D3E6-4029-BF05-181306A7B822}"/>
              </a:ext>
            </a:extLst>
          </p:cNvPr>
          <p:cNvSpPr>
            <a:spLocks noGrp="1"/>
          </p:cNvSpPr>
          <p:nvPr>
            <p:ph type="body" sz="quarter" idx="27" hasCustomPrompt="1"/>
          </p:nvPr>
        </p:nvSpPr>
        <p:spPr>
          <a:xfrm>
            <a:off x="802821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9" name="Weight14">
            <a:extLst>
              <a:ext uri="{FF2B5EF4-FFF2-40B4-BE49-F238E27FC236}">
                <a16:creationId xmlns:a16="http://schemas.microsoft.com/office/drawing/2014/main" id="{7F4AEC42-9350-4335-B36E-9CE16378C7C3}"/>
              </a:ext>
            </a:extLst>
          </p:cNvPr>
          <p:cNvSpPr>
            <a:spLocks noGrp="1"/>
          </p:cNvSpPr>
          <p:nvPr>
            <p:ph type="body" sz="quarter" idx="28" hasCustomPrompt="1"/>
          </p:nvPr>
        </p:nvSpPr>
        <p:spPr>
          <a:xfrm>
            <a:off x="802821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2" name="Weight15">
            <a:extLst>
              <a:ext uri="{FF2B5EF4-FFF2-40B4-BE49-F238E27FC236}">
                <a16:creationId xmlns:a16="http://schemas.microsoft.com/office/drawing/2014/main" id="{45548034-6A6F-458D-B5BF-B53A1C8E14DF}"/>
              </a:ext>
            </a:extLst>
          </p:cNvPr>
          <p:cNvSpPr>
            <a:spLocks noGrp="1"/>
          </p:cNvSpPr>
          <p:nvPr>
            <p:ph type="body" sz="quarter" idx="29" hasCustomPrompt="1"/>
          </p:nvPr>
        </p:nvSpPr>
        <p:spPr>
          <a:xfrm>
            <a:off x="802821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3" name="Weight16">
            <a:extLst>
              <a:ext uri="{FF2B5EF4-FFF2-40B4-BE49-F238E27FC236}">
                <a16:creationId xmlns:a16="http://schemas.microsoft.com/office/drawing/2014/main" id="{2E08D1E7-BC6E-4201-AF66-58EA7E812AD2}"/>
              </a:ext>
            </a:extLst>
          </p:cNvPr>
          <p:cNvSpPr>
            <a:spLocks noGrp="1"/>
          </p:cNvSpPr>
          <p:nvPr>
            <p:ph type="body" sz="quarter" idx="30" hasCustomPrompt="1"/>
          </p:nvPr>
        </p:nvSpPr>
        <p:spPr>
          <a:xfrm>
            <a:off x="802821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4" name="WeightSubHeader1">
            <a:extLst>
              <a:ext uri="{FF2B5EF4-FFF2-40B4-BE49-F238E27FC236}">
                <a16:creationId xmlns:a16="http://schemas.microsoft.com/office/drawing/2014/main" id="{D40B43DC-0235-43A6-B4CD-2FF34F99152A}"/>
              </a:ext>
            </a:extLst>
          </p:cNvPr>
          <p:cNvSpPr txBox="1"/>
          <p:nvPr/>
        </p:nvSpPr>
        <p:spPr>
          <a:xfrm>
            <a:off x="4859711" y="107921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KYN</a:t>
            </a:r>
          </a:p>
        </p:txBody>
      </p:sp>
      <p:sp>
        <p:nvSpPr>
          <p:cNvPr id="86" name="WeightSubHeader2">
            <a:extLst>
              <a:ext uri="{FF2B5EF4-FFF2-40B4-BE49-F238E27FC236}">
                <a16:creationId xmlns:a16="http://schemas.microsoft.com/office/drawing/2014/main" id="{7E3B73F8-9124-4160-B965-D98DE4F0D3EC}"/>
              </a:ext>
            </a:extLst>
          </p:cNvPr>
          <p:cNvSpPr txBox="1"/>
          <p:nvPr/>
        </p:nvSpPr>
        <p:spPr>
          <a:xfrm>
            <a:off x="6975138" y="1078328"/>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BÚSETA</a:t>
            </a:r>
          </a:p>
        </p:txBody>
      </p:sp>
      <p:sp>
        <p:nvSpPr>
          <p:cNvPr id="85" name="WeightSubHeader3">
            <a:extLst>
              <a:ext uri="{FF2B5EF4-FFF2-40B4-BE49-F238E27FC236}">
                <a16:creationId xmlns:a16="http://schemas.microsoft.com/office/drawing/2014/main" id="{31A7DB62-2DC9-4854-995B-365271535A46}"/>
              </a:ext>
            </a:extLst>
          </p:cNvPr>
          <p:cNvSpPr txBox="1"/>
          <p:nvPr/>
        </p:nvSpPr>
        <p:spPr>
          <a:xfrm>
            <a:off x="4859638" y="183852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ALDUR</a:t>
            </a:r>
          </a:p>
        </p:txBody>
      </p:sp>
      <p:sp>
        <p:nvSpPr>
          <p:cNvPr id="87" name="WeightSubHeader4">
            <a:extLst>
              <a:ext uri="{FF2B5EF4-FFF2-40B4-BE49-F238E27FC236}">
                <a16:creationId xmlns:a16="http://schemas.microsoft.com/office/drawing/2014/main" id="{51C30E46-3469-4250-865B-C3ED3A0693F4}"/>
              </a:ext>
            </a:extLst>
          </p:cNvPr>
          <p:cNvSpPr txBox="1"/>
          <p:nvPr/>
        </p:nvSpPr>
        <p:spPr>
          <a:xfrm>
            <a:off x="6975066" y="1837639"/>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MENNTUN</a:t>
            </a:r>
          </a:p>
        </p:txBody>
      </p:sp>
    </p:spTree>
    <p:extLst>
      <p:ext uri="{BB962C8B-B14F-4D97-AF65-F5344CB8AC3E}">
        <p14:creationId xmlns:p14="http://schemas.microsoft.com/office/powerpoint/2010/main" val="217806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sp>
        <p:nvSpPr>
          <p:cNvPr id="90" name="Text Placeholder 44">
            <a:extLst>
              <a:ext uri="{FF2B5EF4-FFF2-40B4-BE49-F238E27FC236}">
                <a16:creationId xmlns:a16="http://schemas.microsoft.com/office/drawing/2014/main" id="{C480FB64-4B20-4679-A96D-6DD62BA43EAA}"/>
              </a:ext>
            </a:extLst>
          </p:cNvPr>
          <p:cNvSpPr>
            <a:spLocks noGrp="1"/>
          </p:cNvSpPr>
          <p:nvPr>
            <p:ph type="body" sz="quarter" idx="23"/>
          </p:nvPr>
        </p:nvSpPr>
        <p:spPr>
          <a:xfrm>
            <a:off x="1273045" y="2709622"/>
            <a:ext cx="3083057"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1" name="Text Placeholder 38">
            <a:extLst>
              <a:ext uri="{FF2B5EF4-FFF2-40B4-BE49-F238E27FC236}">
                <a16:creationId xmlns:a16="http://schemas.microsoft.com/office/drawing/2014/main" id="{808C8917-4F24-4301-AE32-D036DF432EF2}"/>
              </a:ext>
            </a:extLst>
          </p:cNvPr>
          <p:cNvSpPr>
            <a:spLocks noGrp="1"/>
          </p:cNvSpPr>
          <p:nvPr>
            <p:ph type="body" sz="quarter" idx="20"/>
          </p:nvPr>
        </p:nvSpPr>
        <p:spPr>
          <a:xfrm>
            <a:off x="1273045" y="4437622"/>
            <a:ext cx="307990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2" name="Text Placeholder 42">
            <a:extLst>
              <a:ext uri="{FF2B5EF4-FFF2-40B4-BE49-F238E27FC236}">
                <a16:creationId xmlns:a16="http://schemas.microsoft.com/office/drawing/2014/main" id="{E4B08065-73B4-4D76-8002-9DFE0907D623}"/>
              </a:ext>
            </a:extLst>
          </p:cNvPr>
          <p:cNvSpPr>
            <a:spLocks noGrp="1"/>
          </p:cNvSpPr>
          <p:nvPr>
            <p:ph type="body" sz="quarter" idx="22"/>
          </p:nvPr>
        </p:nvSpPr>
        <p:spPr>
          <a:xfrm>
            <a:off x="1273046" y="3573622"/>
            <a:ext cx="308675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93" name="Text Placeholder 40">
            <a:extLst>
              <a:ext uri="{FF2B5EF4-FFF2-40B4-BE49-F238E27FC236}">
                <a16:creationId xmlns:a16="http://schemas.microsoft.com/office/drawing/2014/main" id="{24CC1855-E8FE-42DD-A88A-0FEFAA8CBF92}"/>
              </a:ext>
            </a:extLst>
          </p:cNvPr>
          <p:cNvSpPr>
            <a:spLocks noGrp="1"/>
          </p:cNvSpPr>
          <p:nvPr>
            <p:ph type="body" sz="quarter" idx="21"/>
          </p:nvPr>
        </p:nvSpPr>
        <p:spPr>
          <a:xfrm>
            <a:off x="1273046" y="1847578"/>
            <a:ext cx="3083595" cy="456548"/>
          </a:xfrm>
          <a:prstGeom prst="rect">
            <a:avLst/>
          </a:prstGeom>
        </p:spPr>
        <p:txBody>
          <a:bodyPr/>
          <a:lstStyle>
            <a:lvl1pPr marL="0" indent="0">
              <a:defRPr sz="1350">
                <a:solidFill>
                  <a:schemeClr val="tx1">
                    <a:lumMod val="65000"/>
                    <a:lumOff val="35000"/>
                  </a:schemeClr>
                </a:solidFill>
                <a:latin typeface="Calibri" panose="020F0502020204030204" pitchFamily="34" charset="0"/>
                <a:cs typeface="Calibri" panose="020F0502020204030204" pitchFamily="34" charset="0"/>
              </a:defRPr>
            </a:lvl1pPr>
            <a:lvl2pPr marL="342900" indent="0">
              <a:buNone/>
              <a:defRPr/>
            </a:lvl2pPr>
          </a:lstStyle>
          <a:p>
            <a:pPr lvl="0"/>
            <a:r>
              <a:rPr lang="en-US"/>
              <a:t>Click to edit Master text styles</a:t>
            </a:r>
          </a:p>
        </p:txBody>
      </p:sp>
      <p:sp>
        <p:nvSpPr>
          <p:cNvPr id="94" name="TextBox 93">
            <a:extLst>
              <a:ext uri="{FF2B5EF4-FFF2-40B4-BE49-F238E27FC236}">
                <a16:creationId xmlns:a16="http://schemas.microsoft.com/office/drawing/2014/main" id="{86983D84-2A19-4730-9F10-AB52F534D1EA}"/>
              </a:ext>
            </a:extLst>
          </p:cNvPr>
          <p:cNvSpPr txBox="1"/>
          <p:nvPr/>
        </p:nvSpPr>
        <p:spPr>
          <a:xfrm>
            <a:off x="4733284" y="3657694"/>
            <a:ext cx="3943172" cy="1220847"/>
          </a:xfrm>
          <a:prstGeom prst="rect">
            <a:avLst/>
          </a:prstGeom>
          <a:solidFill>
            <a:schemeClr val="bg1">
              <a:lumMod val="95000"/>
            </a:schemeClr>
          </a:solidFill>
        </p:spPr>
        <p:txBody>
          <a:bodyPr wrap="square" rtlCol="0">
            <a:spAutoFit/>
          </a:bodyPr>
          <a:lstStyle/>
          <a:p>
            <a:r>
              <a:rPr lang="is-IS" sz="750" dirty="0">
                <a:solidFill>
                  <a:schemeClr val="tx1">
                    <a:lumMod val="75000"/>
                    <a:lumOff val="25000"/>
                  </a:schemeClr>
                </a:solidFill>
                <a:latin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um kring til að bæta fyrir brottfall og tryggja eðlilega endurnýjun.</a:t>
            </a:r>
          </a:p>
          <a:p>
            <a:pPr>
              <a:spcBef>
                <a:spcPts val="450"/>
              </a:spcBef>
            </a:pPr>
            <a:r>
              <a:rPr lang="en-GB" sz="750" b="1" dirty="0">
                <a:solidFill>
                  <a:schemeClr val="tx1">
                    <a:lumMod val="75000"/>
                    <a:lumOff val="25000"/>
                  </a:schemeClr>
                </a:solidFill>
                <a:latin typeface="Calibri" panose="020F0502020204030204" pitchFamily="34" charset="0"/>
              </a:rPr>
              <a:t>Um </a:t>
            </a:r>
            <a:r>
              <a:rPr lang="is-IS" sz="750" b="1" dirty="0">
                <a:solidFill>
                  <a:schemeClr val="tx1">
                    <a:lumMod val="75000"/>
                    <a:lumOff val="25000"/>
                  </a:schemeClr>
                </a:solidFill>
                <a:latin typeface="Calibri" panose="020F0502020204030204" pitchFamily="34" charset="0"/>
              </a:rPr>
              <a:t>opinbera birtingu niðurstaða úr könnunum MMR:</a:t>
            </a:r>
          </a:p>
          <a:p>
            <a:pPr>
              <a:spcBef>
                <a:spcPts val="225"/>
              </a:spcBef>
            </a:pPr>
            <a:r>
              <a:rPr lang="is-IS" sz="750" dirty="0">
                <a:solidFill>
                  <a:schemeClr val="tx1">
                    <a:lumMod val="75000"/>
                    <a:lumOff val="25000"/>
                  </a:schemeClr>
                </a:solidFill>
                <a:latin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pic>
        <p:nvPicPr>
          <p:cNvPr id="95" name="Picture 94">
            <a:extLst>
              <a:ext uri="{FF2B5EF4-FFF2-40B4-BE49-F238E27FC236}">
                <a16:creationId xmlns:a16="http://schemas.microsoft.com/office/drawing/2014/main" id="{3D447170-C69D-4960-B5DD-43F2326E2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29" y="684126"/>
            <a:ext cx="756000" cy="756000"/>
          </a:xfrm>
          <a:prstGeom prst="rect">
            <a:avLst/>
          </a:prstGeom>
        </p:spPr>
      </p:pic>
      <p:pic>
        <p:nvPicPr>
          <p:cNvPr id="96" name="Picture 95">
            <a:extLst>
              <a:ext uri="{FF2B5EF4-FFF2-40B4-BE49-F238E27FC236}">
                <a16:creationId xmlns:a16="http://schemas.microsoft.com/office/drawing/2014/main" id="{9266B24E-5922-4A68-A1EB-83C000FBF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29" y="1548126"/>
            <a:ext cx="756000" cy="756000"/>
          </a:xfrm>
          <a:prstGeom prst="rect">
            <a:avLst/>
          </a:prstGeom>
        </p:spPr>
      </p:pic>
      <p:pic>
        <p:nvPicPr>
          <p:cNvPr id="97" name="Picture 96">
            <a:extLst>
              <a:ext uri="{FF2B5EF4-FFF2-40B4-BE49-F238E27FC236}">
                <a16:creationId xmlns:a16="http://schemas.microsoft.com/office/drawing/2014/main" id="{743701AD-DA08-47C0-9711-6E7FB5095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9" y="2412126"/>
            <a:ext cx="756000" cy="756000"/>
          </a:xfrm>
          <a:prstGeom prst="rect">
            <a:avLst/>
          </a:prstGeom>
        </p:spPr>
      </p:pic>
      <p:pic>
        <p:nvPicPr>
          <p:cNvPr id="98" name="Picture 97">
            <a:extLst>
              <a:ext uri="{FF2B5EF4-FFF2-40B4-BE49-F238E27FC236}">
                <a16:creationId xmlns:a16="http://schemas.microsoft.com/office/drawing/2014/main" id="{E773FD4B-0742-4936-87D0-AFE19C014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629" y="3276126"/>
            <a:ext cx="756000" cy="756000"/>
          </a:xfrm>
          <a:prstGeom prst="rect">
            <a:avLst/>
          </a:prstGeom>
        </p:spPr>
      </p:pic>
      <p:pic>
        <p:nvPicPr>
          <p:cNvPr id="99" name="Picture 98">
            <a:extLst>
              <a:ext uri="{FF2B5EF4-FFF2-40B4-BE49-F238E27FC236}">
                <a16:creationId xmlns:a16="http://schemas.microsoft.com/office/drawing/2014/main" id="{BA5B2C97-DF5E-4F08-80E2-94F9B9200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29" y="4140126"/>
            <a:ext cx="756000" cy="756000"/>
          </a:xfrm>
          <a:prstGeom prst="rect">
            <a:avLst/>
          </a:prstGeom>
        </p:spPr>
      </p:pic>
      <p:sp>
        <p:nvSpPr>
          <p:cNvPr id="100" name="TextBox 99">
            <a:extLst>
              <a:ext uri="{FF2B5EF4-FFF2-40B4-BE49-F238E27FC236}">
                <a16:creationId xmlns:a16="http://schemas.microsoft.com/office/drawing/2014/main" id="{C0BD9EED-D3A3-4340-9AEE-4A600993B904}"/>
              </a:ext>
            </a:extLst>
          </p:cNvPr>
          <p:cNvSpPr txBox="1"/>
          <p:nvPr/>
        </p:nvSpPr>
        <p:spPr>
          <a:xfrm>
            <a:off x="1273046" y="681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VERKKAUPI</a:t>
            </a:r>
          </a:p>
        </p:txBody>
      </p:sp>
      <p:sp>
        <p:nvSpPr>
          <p:cNvPr id="101" name="Text Placeholder 24">
            <a:extLst>
              <a:ext uri="{FF2B5EF4-FFF2-40B4-BE49-F238E27FC236}">
                <a16:creationId xmlns:a16="http://schemas.microsoft.com/office/drawing/2014/main" id="{FB51C6EE-A9BA-41C7-9171-642536EEFB44}"/>
              </a:ext>
            </a:extLst>
          </p:cNvPr>
          <p:cNvSpPr>
            <a:spLocks noGrp="1"/>
          </p:cNvSpPr>
          <p:nvPr>
            <p:ph type="body" sz="quarter" idx="13"/>
          </p:nvPr>
        </p:nvSpPr>
        <p:spPr>
          <a:xfrm>
            <a:off x="1273045" y="981622"/>
            <a:ext cx="3079901" cy="458504"/>
          </a:xfrm>
          <a:prstGeom prst="rect">
            <a:avLst/>
          </a:prstGeom>
        </p:spPr>
        <p:txBody>
          <a:bodyPr/>
          <a:lstStyle>
            <a:lvl1pPr marL="0" indent="0">
              <a:defRPr sz="1350">
                <a:solidFill>
                  <a:schemeClr val="tx1">
                    <a:lumMod val="65000"/>
                    <a:lumOff val="35000"/>
                  </a:schemeClr>
                </a:solidFill>
              </a:defRPr>
            </a:lvl1pPr>
          </a:lstStyle>
          <a:p>
            <a:pPr lvl="0"/>
            <a:r>
              <a:rPr lang="en-US"/>
              <a:t>Click to edit Master text styles</a:t>
            </a:r>
          </a:p>
        </p:txBody>
      </p:sp>
      <p:sp>
        <p:nvSpPr>
          <p:cNvPr id="102" name="TextBox 101">
            <a:extLst>
              <a:ext uri="{FF2B5EF4-FFF2-40B4-BE49-F238E27FC236}">
                <a16:creationId xmlns:a16="http://schemas.microsoft.com/office/drawing/2014/main" id="{27362ED7-2F9C-4A6A-A04C-570A2B02517F}"/>
              </a:ext>
            </a:extLst>
          </p:cNvPr>
          <p:cNvSpPr txBox="1"/>
          <p:nvPr/>
        </p:nvSpPr>
        <p:spPr>
          <a:xfrm>
            <a:off x="1273046" y="1545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DAGSETNING</a:t>
            </a:r>
            <a:r>
              <a:rPr lang="is-IS" sz="1500" b="0" baseline="0" dirty="0">
                <a:solidFill>
                  <a:srgbClr val="0B8DD7"/>
                </a:solidFill>
                <a:latin typeface="Calibri" panose="020F0502020204030204" pitchFamily="34" charset="0"/>
                <a:cs typeface="Calibri" panose="020F0502020204030204" pitchFamily="34" charset="0"/>
              </a:rPr>
              <a:t> GAGNAÖFLUNAR</a:t>
            </a:r>
            <a:endParaRPr lang="is-IS" sz="1500" b="0" dirty="0">
              <a:solidFill>
                <a:srgbClr val="0B8DD7"/>
              </a:solidFill>
              <a:latin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7A54CCC8-8CFB-4A98-84FF-7F724DC74332}"/>
              </a:ext>
            </a:extLst>
          </p:cNvPr>
          <p:cNvSpPr txBox="1"/>
          <p:nvPr/>
        </p:nvSpPr>
        <p:spPr>
          <a:xfrm>
            <a:off x="1273046" y="2409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AÐFERÐ</a:t>
            </a:r>
          </a:p>
        </p:txBody>
      </p:sp>
      <p:sp>
        <p:nvSpPr>
          <p:cNvPr id="104" name="TextBox 103">
            <a:extLst>
              <a:ext uri="{FF2B5EF4-FFF2-40B4-BE49-F238E27FC236}">
                <a16:creationId xmlns:a16="http://schemas.microsoft.com/office/drawing/2014/main" id="{0ACD758B-CC39-4358-B5CA-607F59D40032}"/>
              </a:ext>
            </a:extLst>
          </p:cNvPr>
          <p:cNvSpPr txBox="1"/>
          <p:nvPr/>
        </p:nvSpPr>
        <p:spPr>
          <a:xfrm>
            <a:off x="1273046" y="3273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ÚRTAK</a:t>
            </a:r>
          </a:p>
        </p:txBody>
      </p:sp>
      <p:sp>
        <p:nvSpPr>
          <p:cNvPr id="105" name="TextBox 104">
            <a:extLst>
              <a:ext uri="{FF2B5EF4-FFF2-40B4-BE49-F238E27FC236}">
                <a16:creationId xmlns:a16="http://schemas.microsoft.com/office/drawing/2014/main" id="{8316E0A8-6401-484F-B123-939610B4B6B1}"/>
              </a:ext>
            </a:extLst>
          </p:cNvPr>
          <p:cNvSpPr txBox="1"/>
          <p:nvPr/>
        </p:nvSpPr>
        <p:spPr>
          <a:xfrm>
            <a:off x="1273046" y="4137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FJÖLDI</a:t>
            </a:r>
            <a:r>
              <a:rPr lang="is-IS" sz="1500" b="0" baseline="0" dirty="0">
                <a:solidFill>
                  <a:srgbClr val="0B8DD7"/>
                </a:solidFill>
                <a:latin typeface="Calibri" panose="020F0502020204030204" pitchFamily="34" charset="0"/>
                <a:cs typeface="Calibri" panose="020F0502020204030204" pitchFamily="34" charset="0"/>
              </a:rPr>
              <a:t> SVARENDA</a:t>
            </a:r>
            <a:endParaRPr lang="is-IS" sz="1500" b="0" dirty="0">
              <a:solidFill>
                <a:srgbClr val="0B8DD7"/>
              </a:solidFill>
              <a:latin typeface="Calibri" panose="020F0502020204030204" pitchFamily="34" charset="0"/>
              <a:cs typeface="Calibri" panose="020F0502020204030204" pitchFamily="34" charset="0"/>
            </a:endParaRPr>
          </a:p>
        </p:txBody>
      </p:sp>
      <p:grpSp>
        <p:nvGrpSpPr>
          <p:cNvPr id="106" name="Group 105">
            <a:extLst>
              <a:ext uri="{FF2B5EF4-FFF2-40B4-BE49-F238E27FC236}">
                <a16:creationId xmlns:a16="http://schemas.microsoft.com/office/drawing/2014/main" id="{85D25D1F-C34E-4D79-AD36-3B61798549EA}"/>
              </a:ext>
            </a:extLst>
          </p:cNvPr>
          <p:cNvGrpSpPr/>
          <p:nvPr/>
        </p:nvGrpSpPr>
        <p:grpSpPr>
          <a:xfrm>
            <a:off x="4733286" y="681541"/>
            <a:ext cx="3943171" cy="2874807"/>
            <a:chOff x="12590407" y="-329384"/>
            <a:chExt cx="5257561" cy="3833076"/>
          </a:xfrm>
        </p:grpSpPr>
        <p:sp>
          <p:nvSpPr>
            <p:cNvPr id="107" name="TextBox 106">
              <a:extLst>
                <a:ext uri="{FF2B5EF4-FFF2-40B4-BE49-F238E27FC236}">
                  <a16:creationId xmlns:a16="http://schemas.microsoft.com/office/drawing/2014/main" id="{E2307DBA-AADE-4D86-84B3-92E1821D7C79}"/>
                </a:ext>
              </a:extLst>
            </p:cNvPr>
            <p:cNvSpPr txBox="1"/>
            <p:nvPr userDrawn="1"/>
          </p:nvSpPr>
          <p:spPr>
            <a:xfrm>
              <a:off x="12590407" y="822616"/>
              <a:ext cx="5257561" cy="2681076"/>
            </a:xfrm>
            <a:prstGeom prst="rect">
              <a:avLst/>
            </a:prstGeom>
            <a:noFill/>
          </p:spPr>
          <p:txBody>
            <a:bodyPr wrap="square" rtlCol="0">
              <a:spAutoFit/>
            </a:bodyPr>
            <a:lstStyle/>
            <a:p>
              <a:pPr>
                <a:spcAft>
                  <a:spcPts val="45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Kyn		Búseta</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Karlkyn	1,03	Höfuðborgarsvæði	1,01</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Kvenkyn	0,97	Landsbyggð	0,98</a:t>
              </a:r>
            </a:p>
            <a:p>
              <a:pPr>
                <a:spcAft>
                  <a:spcPts val="300"/>
                </a:spcAft>
                <a:tabLst>
                  <a:tab pos="1078706" algn="l"/>
                  <a:tab pos="1814513" algn="l"/>
                  <a:tab pos="3500438" algn="l"/>
                </a:tabLst>
              </a:pPr>
              <a:endParaRPr lang="is-IS" sz="1050" b="1" dirty="0">
                <a:solidFill>
                  <a:schemeClr val="tx1">
                    <a:lumMod val="65000"/>
                    <a:lumOff val="35000"/>
                  </a:schemeClr>
                </a:solidFill>
                <a:latin typeface="Calibri" panose="020F0502020204030204" pitchFamily="34" charset="0"/>
              </a:endParaRPr>
            </a:p>
            <a:p>
              <a:pPr>
                <a:spcAft>
                  <a:spcPts val="30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Aldur</a:t>
              </a:r>
              <a:r>
                <a:rPr lang="is-IS" sz="1050" dirty="0">
                  <a:solidFill>
                    <a:schemeClr val="tx1">
                      <a:lumMod val="65000"/>
                      <a:lumOff val="35000"/>
                    </a:schemeClr>
                  </a:solidFill>
                  <a:latin typeface="Calibri" panose="020F0502020204030204" pitchFamily="34" charset="0"/>
                </a:rPr>
                <a:t>		</a:t>
              </a:r>
              <a:r>
                <a:rPr lang="is-IS" sz="1050" b="1" dirty="0">
                  <a:solidFill>
                    <a:schemeClr val="tx1">
                      <a:lumMod val="65000"/>
                      <a:lumOff val="35000"/>
                    </a:schemeClr>
                  </a:solidFill>
                  <a:latin typeface="Calibri" panose="020F0502020204030204" pitchFamily="34" charset="0"/>
                </a:rPr>
                <a:t>Menntun</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18-29 ára	1,26	Grunnskóli	2,60</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30-39 ára	1,06	Starfsnám	0,58</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40-49 ára	0,96	Bóklegt framhaldsnám	1,15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50-59 ára	0,98	Verklegt framhaldsnám	1,17</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60-67 ára	0,89	Próf úr </a:t>
              </a:r>
              <a:r>
                <a:rPr lang="is-IS" sz="1050" dirty="0" err="1">
                  <a:solidFill>
                    <a:schemeClr val="tx1">
                      <a:lumMod val="65000"/>
                      <a:lumOff val="35000"/>
                    </a:schemeClr>
                  </a:solidFill>
                  <a:latin typeface="Calibri" panose="020F0502020204030204" pitchFamily="34" charset="0"/>
                </a:rPr>
                <a:t>sérsk</a:t>
              </a:r>
              <a:r>
                <a:rPr lang="is-IS" sz="1050" dirty="0">
                  <a:solidFill>
                    <a:schemeClr val="tx1">
                      <a:lumMod val="65000"/>
                      <a:lumOff val="35000"/>
                    </a:schemeClr>
                  </a:solidFill>
                  <a:latin typeface="Calibri" panose="020F0502020204030204" pitchFamily="34" charset="0"/>
                </a:rPr>
                <a:t>.</a:t>
              </a:r>
              <a:r>
                <a:rPr lang="is-IS" sz="1050" baseline="0" dirty="0">
                  <a:solidFill>
                    <a:schemeClr val="tx1">
                      <a:lumMod val="65000"/>
                      <a:lumOff val="35000"/>
                    </a:schemeClr>
                  </a:solidFill>
                  <a:latin typeface="Calibri" panose="020F0502020204030204" pitchFamily="34" charset="0"/>
                </a:rPr>
                <a:t> (við </a:t>
              </a:r>
              <a:r>
                <a:rPr lang="is-IS" sz="1050" dirty="0">
                  <a:solidFill>
                    <a:schemeClr val="tx1">
                      <a:lumMod val="65000"/>
                      <a:lumOff val="35000"/>
                    </a:schemeClr>
                  </a:solidFill>
                  <a:latin typeface="Calibri" panose="020F0502020204030204" pitchFamily="34" charset="0"/>
                </a:rPr>
                <a:t>háskólastig)	0,45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68 ára og eldri	0,72	Háskólanám</a:t>
              </a:r>
              <a:r>
                <a:rPr lang="en-GB" sz="1050" dirty="0">
                  <a:solidFill>
                    <a:schemeClr val="tx1">
                      <a:lumMod val="65000"/>
                      <a:lumOff val="35000"/>
                    </a:schemeClr>
                  </a:solidFill>
                  <a:latin typeface="Calibri" panose="020F0502020204030204" pitchFamily="34" charset="0"/>
                </a:rPr>
                <a:t>	0,71</a:t>
              </a:r>
              <a:endParaRPr lang="is-IS" sz="1050" b="1" dirty="0">
                <a:solidFill>
                  <a:schemeClr val="tx1">
                    <a:lumMod val="65000"/>
                    <a:lumOff val="35000"/>
                  </a:schemeClr>
                </a:solidFill>
                <a:latin typeface="Calibri" panose="020F0502020204030204" pitchFamily="34" charset="0"/>
              </a:endParaRPr>
            </a:p>
          </p:txBody>
        </p:sp>
        <p:pic>
          <p:nvPicPr>
            <p:cNvPr id="108" name="Picture 107">
              <a:extLst>
                <a:ext uri="{FF2B5EF4-FFF2-40B4-BE49-F238E27FC236}">
                  <a16:creationId xmlns:a16="http://schemas.microsoft.com/office/drawing/2014/main" id="{C81D55AC-F33F-44F9-93F1-5E39F4CD3F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628021" y="-329384"/>
              <a:ext cx="1008000" cy="1008000"/>
            </a:xfrm>
            <a:prstGeom prst="rect">
              <a:avLst/>
            </a:prstGeom>
          </p:spPr>
        </p:pic>
        <p:sp>
          <p:nvSpPr>
            <p:cNvPr id="109" name="TextBox 108">
              <a:extLst>
                <a:ext uri="{FF2B5EF4-FFF2-40B4-BE49-F238E27FC236}">
                  <a16:creationId xmlns:a16="http://schemas.microsoft.com/office/drawing/2014/main" id="{8E871152-530E-493A-AF43-F0A769AAD8CE}"/>
                </a:ext>
              </a:extLst>
            </p:cNvPr>
            <p:cNvSpPr txBox="1"/>
            <p:nvPr userDrawn="1"/>
          </p:nvSpPr>
          <p:spPr>
            <a:xfrm>
              <a:off x="13639047" y="-23715"/>
              <a:ext cx="1461348" cy="430887"/>
            </a:xfrm>
            <a:prstGeom prst="rect">
              <a:avLst/>
            </a:prstGeom>
            <a:noFill/>
          </p:spPr>
          <p:txBody>
            <a:bodyPr wrap="square" rtlCol="0">
              <a:spAutoFit/>
            </a:bodyPr>
            <a:lstStyle/>
            <a:p>
              <a:pPr algn="ctr"/>
              <a:r>
                <a:rPr lang="is-IS" sz="1500" b="0" dirty="0">
                  <a:solidFill>
                    <a:srgbClr val="0B8DD7"/>
                  </a:solidFill>
                  <a:latin typeface="Calibri" panose="020F0502020204030204" pitchFamily="34" charset="0"/>
                  <a:cs typeface="Calibri" panose="020F0502020204030204" pitchFamily="34" charset="0"/>
                </a:rPr>
                <a:t>VOGTÖLUR</a:t>
              </a:r>
            </a:p>
          </p:txBody>
        </p:sp>
      </p:grpSp>
    </p:spTree>
    <p:extLst>
      <p:ext uri="{BB962C8B-B14F-4D97-AF65-F5344CB8AC3E}">
        <p14:creationId xmlns:p14="http://schemas.microsoft.com/office/powerpoint/2010/main" val="429359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alysis_Page1">
    <p:spTree>
      <p:nvGrpSpPr>
        <p:cNvPr id="1" name=""/>
        <p:cNvGrpSpPr/>
        <p:nvPr/>
      </p:nvGrpSpPr>
      <p:grpSpPr>
        <a:xfrm>
          <a:off x="0" y="0"/>
          <a:ext cx="0" cy="0"/>
          <a:chOff x="0" y="0"/>
          <a:chExt cx="0" cy="0"/>
        </a:xfrm>
      </p:grpSpPr>
      <p:cxnSp>
        <p:nvCxnSpPr>
          <p:cNvPr id="11"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pic>
        <p:nvPicPr>
          <p:cNvPr id="16" name="Logo">
            <a:hlinkClick r:id="rId2" action="ppaction://hlinksldjump"/>
            <a:extLst>
              <a:ext uri="{FF2B5EF4-FFF2-40B4-BE49-F238E27FC236}">
                <a16:creationId xmlns:a16="http://schemas.microsoft.com/office/drawing/2014/main" id="{559CD140-48E6-4BBD-BEFA-9849542B1F50}"/>
              </a:ext>
            </a:extLst>
          </p:cNvPr>
          <p:cNvPicPr>
            <a:picLocks noChangeAspect="1"/>
          </p:cNvPicPr>
          <p:nvPr/>
        </p:nvPicPr>
        <p:blipFill rotWithShape="1">
          <a:blip r:embed="rId3"/>
          <a:srcRect l="1109" t="3331" r="173"/>
          <a:stretch/>
        </p:blipFill>
        <p:spPr>
          <a:xfrm>
            <a:off x="89502" y="42619"/>
            <a:ext cx="648072" cy="427478"/>
          </a:xfrm>
          <a:prstGeom prst="rect">
            <a:avLst/>
          </a:prstGeom>
        </p:spPr>
      </p:pic>
      <p:sp>
        <p:nvSpPr>
          <p:cNvPr id="3"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cxnSp>
        <p:nvCxnSpPr>
          <p:cNvPr id="4"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pic>
        <p:nvPicPr>
          <p:cNvPr id="17" name="CornerBox">
            <a:extLst>
              <a:ext uri="{FF2B5EF4-FFF2-40B4-BE49-F238E27FC236}">
                <a16:creationId xmlns:a16="http://schemas.microsoft.com/office/drawing/2014/main" id="{49773FEC-B736-4DB0-A0D2-D9C7AAB7E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8" name="PageNumber">
            <a:extLst>
              <a:ext uri="{FF2B5EF4-FFF2-40B4-BE49-F238E27FC236}">
                <a16:creationId xmlns:a16="http://schemas.microsoft.com/office/drawing/2014/main" id="{E4008F84-35A2-4DCD-95A8-698918992C0E}"/>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95543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alysis_Page1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4"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11" name="Subtitle"/>
          <p:cNvSpPr>
            <a:spLocks noGrp="1"/>
          </p:cNvSpPr>
          <p:nvPr>
            <p:ph type="subTitle" idx="1"/>
          </p:nvPr>
        </p:nvSpPr>
        <p:spPr>
          <a:xfrm>
            <a:off x="899591"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9"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cxnSp>
        <p:nvCxnSpPr>
          <p:cNvPr id="13"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5" name="Logo">
            <a:hlinkClick r:id="rId2" action="ppaction://hlinksldjump"/>
            <a:extLst>
              <a:ext uri="{FF2B5EF4-FFF2-40B4-BE49-F238E27FC236}">
                <a16:creationId xmlns:a16="http://schemas.microsoft.com/office/drawing/2014/main" id="{2C87A1F1-887C-4C27-90E4-40B0E932EB05}"/>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F4D60974-12E1-4E9B-AF22-0FE463D80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39D2CF00-5321-4973-95B9-1A286B9DB209}"/>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8574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íða1_ántext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364540" y="4368224"/>
            <a:ext cx="471476" cy="480868"/>
          </a:xfrm>
          <a:prstGeom prst="rect">
            <a:avLst/>
          </a:prstGeom>
        </p:spPr>
      </p:pic>
      <p:pic>
        <p:nvPicPr>
          <p:cNvPr id="6" name="Picture 5">
            <a:extLst>
              <a:ext uri="{FF2B5EF4-FFF2-40B4-BE49-F238E27FC236}">
                <a16:creationId xmlns:a16="http://schemas.microsoft.com/office/drawing/2014/main" id="{1BDC463B-B3AE-5F48-96A4-36F93B6179E8}"/>
              </a:ext>
            </a:extLst>
          </p:cNvPr>
          <p:cNvPicPr>
            <a:picLocks noChangeAspect="1"/>
          </p:cNvPicPr>
          <p:nvPr userDrawn="1"/>
        </p:nvPicPr>
        <p:blipFill>
          <a:blip r:embed="rId3"/>
          <a:stretch>
            <a:fillRect/>
          </a:stretch>
        </p:blipFill>
        <p:spPr>
          <a:xfrm>
            <a:off x="1959" y="0"/>
            <a:ext cx="9140082" cy="5143500"/>
          </a:xfrm>
          <a:prstGeom prst="rect">
            <a:avLst/>
          </a:prstGeom>
        </p:spPr>
      </p:pic>
    </p:spTree>
    <p:extLst>
      <p:ext uri="{BB962C8B-B14F-4D97-AF65-F5344CB8AC3E}">
        <p14:creationId xmlns:p14="http://schemas.microsoft.com/office/powerpoint/2010/main" val="270858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alysis_Page2">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7" name="Logo">
            <a:hlinkClick r:id="rId2" action="ppaction://hlinksldjump"/>
            <a:extLst>
              <a:ext uri="{FF2B5EF4-FFF2-40B4-BE49-F238E27FC236}">
                <a16:creationId xmlns:a16="http://schemas.microsoft.com/office/drawing/2014/main" id="{F459CF30-9273-4BAB-9A63-8C52DABDEA61}"/>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1" name="CornerBox">
            <a:extLst>
              <a:ext uri="{FF2B5EF4-FFF2-40B4-BE49-F238E27FC236}">
                <a16:creationId xmlns:a16="http://schemas.microsoft.com/office/drawing/2014/main" id="{E19CD8F7-FD5E-402B-BB6E-234708154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3" name="PageNumber">
            <a:extLst>
              <a:ext uri="{FF2B5EF4-FFF2-40B4-BE49-F238E27FC236}">
                <a16:creationId xmlns:a16="http://schemas.microsoft.com/office/drawing/2014/main" id="{3021D087-4E83-4733-A176-A675387AC660}"/>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72365700"/>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nalysis_Page2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chemeClr val="bg2">
                    <a:lumMod val="75000"/>
                  </a:schemeClr>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Logo">
            <a:hlinkClick r:id="rId2" action="ppaction://hlinksldjump"/>
            <a:extLst>
              <a:ext uri="{FF2B5EF4-FFF2-40B4-BE49-F238E27FC236}">
                <a16:creationId xmlns:a16="http://schemas.microsoft.com/office/drawing/2014/main" id="{92A19204-A9A6-430C-9A91-E69A75C29662}"/>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9" name="CornerBox">
            <a:extLst>
              <a:ext uri="{FF2B5EF4-FFF2-40B4-BE49-F238E27FC236}">
                <a16:creationId xmlns:a16="http://schemas.microsoft.com/office/drawing/2014/main" id="{EAA40C5B-C166-45A8-92BC-B3DB18C3B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4" name="PageNumber">
            <a:extLst>
              <a:ext uri="{FF2B5EF4-FFF2-40B4-BE49-F238E27FC236}">
                <a16:creationId xmlns:a16="http://schemas.microsoft.com/office/drawing/2014/main" id="{73CD4F8C-F1D0-42C1-9A8E-A1E9C00CC3FC}"/>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9743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pic>
        <p:nvPicPr>
          <p:cNvPr id="9" name="Logo">
            <a:hlinkClick r:id="rId2" action="ppaction://hlinksldjump"/>
          </p:cNvPr>
          <p:cNvPicPr>
            <a:picLocks noChangeAspect="1"/>
          </p:cNvPicPr>
          <p:nvPr/>
        </p:nvPicPr>
        <p:blipFill rotWithShape="1">
          <a:blip r:embed="rId3"/>
          <a:srcRect l="1109" t="3331" r="173"/>
          <a:stretch/>
        </p:blipFill>
        <p:spPr>
          <a:xfrm>
            <a:off x="89502" y="42619"/>
            <a:ext cx="648072" cy="427478"/>
          </a:xfrm>
          <a:prstGeom prst="rect">
            <a:avLst/>
          </a:prstGeom>
        </p:spPr>
      </p:pic>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Corner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2" name="PageNumbe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7334476"/>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Subtitle">
    <p:spTree>
      <p:nvGrpSpPr>
        <p:cNvPr id="1" name=""/>
        <p:cNvGrpSpPr/>
        <p:nvPr/>
      </p:nvGrpSpPr>
      <p:grpSpPr>
        <a:xfrm>
          <a:off x="0" y="0"/>
          <a:ext cx="0" cy="0"/>
          <a:chOff x="0" y="0"/>
          <a:chExt cx="0" cy="0"/>
        </a:xfrm>
      </p:grpSpPr>
      <p:sp>
        <p:nvSpPr>
          <p:cNvPr id="10" name="Title" titl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9" name="Logo">
            <a:hlinkClick r:id="rId2" action="ppaction://hlinksldjump"/>
            <a:extLst>
              <a:ext uri="{FF2B5EF4-FFF2-40B4-BE49-F238E27FC236}">
                <a16:creationId xmlns:a16="http://schemas.microsoft.com/office/drawing/2014/main" id="{F0B0F241-3A63-41EE-A98D-A90E6889DFCE}"/>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D8912BA1-2A8D-4743-B57A-EEB1AEC0F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D754E33C-4201-4715-B7E4-D0AE15216392}"/>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9355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PS">
    <p:spTree>
      <p:nvGrpSpPr>
        <p:cNvPr id="1" name=""/>
        <p:cNvGrpSpPr/>
        <p:nvPr/>
      </p:nvGrpSpPr>
      <p:grpSpPr>
        <a:xfrm>
          <a:off x="0" y="0"/>
          <a:ext cx="0" cy="0"/>
          <a:chOff x="0" y="0"/>
          <a:chExt cx="0" cy="0"/>
        </a:xfrm>
      </p:grpSpPr>
      <p:sp>
        <p:nvSpPr>
          <p:cNvPr id="6" name="Title"/>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Aðeins um </a:t>
            </a:r>
            <a:r>
              <a:rPr lang="is-IS" sz="1500" b="1" i="1" dirty="0">
                <a:solidFill>
                  <a:srgbClr val="606060"/>
                </a:solidFill>
                <a:latin typeface="Calibri" panose="020F0502020204030204" pitchFamily="34" charset="0"/>
              </a:rPr>
              <a:t>Net </a:t>
            </a:r>
            <a:r>
              <a:rPr lang="is-IS" sz="1500" b="1" i="1" dirty="0" err="1">
                <a:solidFill>
                  <a:srgbClr val="606060"/>
                </a:solidFill>
                <a:latin typeface="Calibri" panose="020F0502020204030204" pitchFamily="34" charset="0"/>
              </a:rPr>
              <a:t>Promoters</a:t>
            </a:r>
            <a:r>
              <a:rPr lang="is-IS" sz="1500" b="1" i="1" dirty="0">
                <a:solidFill>
                  <a:srgbClr val="606060"/>
                </a:solidFill>
                <a:latin typeface="Calibri" panose="020F0502020204030204" pitchFamily="34" charset="0"/>
              </a:rPr>
              <a:t> </a:t>
            </a:r>
            <a:r>
              <a:rPr lang="is-IS" sz="1500" b="1" i="1" dirty="0" err="1">
                <a:solidFill>
                  <a:srgbClr val="606060"/>
                </a:solidFill>
                <a:latin typeface="Calibri" panose="020F0502020204030204" pitchFamily="34" charset="0"/>
              </a:rPr>
              <a:t>Score</a:t>
            </a:r>
            <a:endParaRPr lang="en-US" sz="1500" b="1" dirty="0">
              <a:solidFill>
                <a:srgbClr val="606060"/>
              </a:solidFill>
              <a:latin typeface="Calibri" panose="020F0502020204030204" pitchFamily="34" charset="0"/>
            </a:endParaRPr>
          </a:p>
        </p:txBody>
      </p:sp>
      <p:pic>
        <p:nvPicPr>
          <p:cNvPr id="46" name="Logo">
            <a:hlinkClick r:id="" action="ppaction://noaction"/>
            <a:extLst>
              <a:ext uri="{FF2B5EF4-FFF2-40B4-BE49-F238E27FC236}">
                <a16:creationId xmlns:a16="http://schemas.microsoft.com/office/drawing/2014/main" id="{04C7DE73-7D1B-41D2-A2E3-AF882E77DBFC}"/>
              </a:ext>
            </a:extLst>
          </p:cNvPr>
          <p:cNvPicPr>
            <a:picLocks noChangeAspect="1"/>
          </p:cNvPicPr>
          <p:nvPr/>
        </p:nvPicPr>
        <p:blipFill rotWithShape="1">
          <a:blip r:embed="rId2"/>
          <a:srcRect l="1109" t="3331" r="173"/>
          <a:stretch/>
        </p:blipFill>
        <p:spPr>
          <a:xfrm>
            <a:off x="89502" y="42619"/>
            <a:ext cx="648072" cy="427478"/>
          </a:xfrm>
          <a:prstGeom prst="rect">
            <a:avLst/>
          </a:prstGeom>
        </p:spPr>
      </p:pic>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47" name="CornerBox">
            <a:extLst>
              <a:ext uri="{FF2B5EF4-FFF2-40B4-BE49-F238E27FC236}">
                <a16:creationId xmlns:a16="http://schemas.microsoft.com/office/drawing/2014/main" id="{6A29FC1E-6751-4B74-947D-96ABD7F2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48" name="PageNumber">
            <a:extLst>
              <a:ext uri="{FF2B5EF4-FFF2-40B4-BE49-F238E27FC236}">
                <a16:creationId xmlns:a16="http://schemas.microsoft.com/office/drawing/2014/main" id="{6D0DFEEB-59CE-431E-A935-BDB6685C768B}"/>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8" name="InfoHeader"/>
          <p:cNvSpPr txBox="1"/>
          <p:nvPr/>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Info"/>
          <p:cNvSpPr/>
          <p:nvPr/>
        </p:nvSpPr>
        <p:spPr>
          <a:xfrm>
            <a:off x="359532" y="1070630"/>
            <a:ext cx="2792288" cy="3785652"/>
          </a:xfrm>
          <a:prstGeom prst="rect">
            <a:avLst/>
          </a:prstGeom>
        </p:spPr>
        <p:txBody>
          <a:bodyPr wrap="square">
            <a:spAutoFit/>
          </a:bodyPr>
          <a:lstStyle/>
          <a:p>
            <a:r>
              <a:rPr lang="is-IS" sz="1200" dirty="0">
                <a:solidFill>
                  <a:srgbClr val="606060"/>
                </a:solidFill>
                <a:latin typeface="Calibri" panose="020F0502020204030204" pitchFamily="34" charset="0"/>
              </a:rPr>
              <a:t>Net </a:t>
            </a:r>
            <a:r>
              <a:rPr lang="is-IS" sz="1200" dirty="0" err="1">
                <a:solidFill>
                  <a:srgbClr val="606060"/>
                </a:solidFill>
                <a:latin typeface="Calibri" panose="020F0502020204030204" pitchFamily="34" charset="0"/>
              </a:rPr>
              <a:t>Promoters</a:t>
            </a:r>
            <a:r>
              <a:rPr lang="is-IS" sz="1200" dirty="0">
                <a:solidFill>
                  <a:srgbClr val="606060"/>
                </a:solidFill>
                <a:latin typeface="Calibri" panose="020F0502020204030204" pitchFamily="34" charset="0"/>
              </a:rPr>
              <a:t> </a:t>
            </a:r>
            <a:r>
              <a:rPr lang="is-IS" sz="1200" dirty="0" err="1">
                <a:solidFill>
                  <a:srgbClr val="606060"/>
                </a:solidFill>
                <a:latin typeface="Calibri" panose="020F0502020204030204" pitchFamily="34" charset="0"/>
              </a:rPr>
              <a:t>Score</a:t>
            </a:r>
            <a:r>
              <a:rPr lang="is-IS" sz="1200" dirty="0">
                <a:solidFill>
                  <a:srgbClr val="606060"/>
                </a:solidFill>
                <a:latin typeface="Calibri" panose="020F0502020204030204" pitchFamily="34" charset="0"/>
              </a:rPr>
              <a:t> (NPS) er mælikvarði á tryggð viðskiptavina við fyrirtæki og byggir á því að flokka viðskiptavini fyrirtækis í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flokka: </a:t>
            </a:r>
          </a:p>
          <a:p>
            <a:endParaRPr lang="is-IS" sz="1200" dirty="0">
              <a:solidFill>
                <a:srgbClr val="606060"/>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Letjendur (Detractors)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Viðskiptavinum er skipt í þessa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hópa eftir því hvernig þeir svara spurningunni: </a:t>
            </a:r>
            <a:r>
              <a:rPr lang="is-IS" sz="1200" b="1" i="1" dirty="0">
                <a:solidFill>
                  <a:srgbClr val="606060"/>
                </a:solidFill>
                <a:latin typeface="Calibri" panose="020F0502020204030204" pitchFamily="34" charset="0"/>
              </a:rPr>
              <a:t>Hversu líklegt eða ólíklegt er að þú mælir með [olíufélag] við vini eða ættingja?</a:t>
            </a:r>
            <a:endParaRPr lang="is-IS" sz="1200" i="1" dirty="0">
              <a:solidFill>
                <a:srgbClr val="606060"/>
              </a:solidFill>
              <a:latin typeface="Calibri" panose="020F0502020204030204" pitchFamily="34" charset="0"/>
            </a:endParaRPr>
          </a:p>
          <a:p>
            <a:r>
              <a:rPr lang="is-IS" sz="1200" i="1" dirty="0">
                <a:solidFill>
                  <a:srgbClr val="606060"/>
                </a:solidFill>
                <a:latin typeface="Calibri" panose="020F0502020204030204" pitchFamily="34" charset="0"/>
              </a:rPr>
              <a:t>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Spurningunni er svarað á kvarðanum 0 (mjög ólíklegt) til 10 (mjög líklegt) og er viðskiptavinum skipt í flokka eins og kemur fram hér til hliðar </a:t>
            </a:r>
          </a:p>
        </p:txBody>
      </p:sp>
      <p:sp>
        <p:nvSpPr>
          <p:cNvPr id="14" name="NPSdetractors"/>
          <p:cNvSpPr/>
          <p:nvPr/>
        </p:nvSpPr>
        <p:spPr bwMode="auto">
          <a:xfrm>
            <a:off x="5206864" y="4151620"/>
            <a:ext cx="1918793" cy="663551"/>
          </a:xfrm>
          <a:prstGeom prst="roundRect">
            <a:avLst/>
          </a:prstGeom>
          <a:solidFill>
            <a:schemeClr val="bg1"/>
          </a:solidFill>
          <a:ln w="31750" cap="flat" cmpd="sng" algn="ctr">
            <a:solidFill>
              <a:srgbClr val="FF9E01"/>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rgbClr val="606060"/>
                </a:solidFill>
                <a:latin typeface="Calibri" panose="020F0502020204030204" pitchFamily="34" charset="0"/>
              </a:rPr>
              <a:t>Hlutlausir (7-8)</a:t>
            </a:r>
          </a:p>
          <a:p>
            <a:pPr algn="ctr"/>
            <a:r>
              <a:rPr lang="is-IS" sz="900" dirty="0">
                <a:solidFill>
                  <a:srgbClr val="606060"/>
                </a:solidFill>
                <a:latin typeface="Calibri" panose="020F0502020204030204" pitchFamily="34" charset="0"/>
              </a:rPr>
              <a:t>eru ánægðir en ekki virkir talsmenn fyrirtækisins. </a:t>
            </a:r>
          </a:p>
        </p:txBody>
      </p:sp>
      <p:grpSp>
        <p:nvGrpSpPr>
          <p:cNvPr id="16" name="NPSformula"/>
          <p:cNvGrpSpPr/>
          <p:nvPr/>
        </p:nvGrpSpPr>
        <p:grpSpPr>
          <a:xfrm>
            <a:off x="3437875" y="1206121"/>
            <a:ext cx="5342012" cy="663551"/>
            <a:chOff x="4583832" y="1608162"/>
            <a:chExt cx="7122683" cy="884734"/>
          </a:xfrm>
        </p:grpSpPr>
        <p:sp>
          <p:nvSpPr>
            <p:cNvPr id="17" name="FormulaPromoters"/>
            <p:cNvSpPr/>
            <p:nvPr/>
          </p:nvSpPr>
          <p:spPr bwMode="auto">
            <a:xfrm>
              <a:off x="4583832" y="1608162"/>
              <a:ext cx="2558390" cy="884734"/>
            </a:xfrm>
            <a:prstGeom prst="roundRect">
              <a:avLst/>
            </a:prstGeom>
            <a:solidFill>
              <a:srgbClr val="6C9C2C"/>
            </a:solidFill>
            <a:ln w="31750" cap="flat" cmpd="sng" algn="ctr">
              <a:solidFill>
                <a:srgbClr val="6C9C2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900" dirty="0">
                  <a:solidFill>
                    <a:schemeClr val="bg1"/>
                  </a:solidFill>
                  <a:latin typeface="Calibri" panose="020F0502020204030204" pitchFamily="34" charset="0"/>
                </a:rPr>
                <a:t>eru tryggir viðskiptavinir sem miðla jákv</a:t>
              </a:r>
              <a:r>
                <a:rPr lang="is-IS" altLang="ja-JP" sz="900" dirty="0">
                  <a:solidFill>
                    <a:schemeClr val="bg1"/>
                  </a:solidFill>
                  <a:latin typeface="Calibri" panose="020F0502020204030204" pitchFamily="34" charset="0"/>
                </a:rPr>
                <a:t>æðum </a:t>
              </a:r>
              <a:r>
                <a:rPr lang="is-IS" sz="900" dirty="0">
                  <a:solidFill>
                    <a:schemeClr val="bg1"/>
                  </a:solidFill>
                  <a:latin typeface="Calibri" panose="020F0502020204030204" pitchFamily="34" charset="0"/>
                </a:rPr>
                <a:t>skilaboðum um fyrirtækið</a:t>
              </a:r>
            </a:p>
          </p:txBody>
        </p:sp>
        <p:sp>
          <p:nvSpPr>
            <p:cNvPr id="18" name="FormulaDetractors"/>
            <p:cNvSpPr/>
            <p:nvPr/>
          </p:nvSpPr>
          <p:spPr bwMode="auto">
            <a:xfrm>
              <a:off x="7613889" y="1608162"/>
              <a:ext cx="2558390" cy="884734"/>
            </a:xfrm>
            <a:prstGeom prst="roundRect">
              <a:avLst/>
            </a:prstGeom>
            <a:solidFill>
              <a:srgbClr val="C00000"/>
            </a:solid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900" dirty="0">
                  <a:solidFill>
                    <a:schemeClr val="bg1"/>
                  </a:solidFill>
                  <a:latin typeface="Calibri" panose="020F0502020204030204" pitchFamily="34" charset="0"/>
                </a:rPr>
                <a:t>eru ósáttir viðskiptavinir sem geta skaðað fyrirtækið með því að miðla neikvæðum skilaboðum til annarra.</a:t>
              </a:r>
            </a:p>
          </p:txBody>
        </p:sp>
        <p:sp>
          <p:nvSpPr>
            <p:cNvPr id="19" name="FormulaNPS"/>
            <p:cNvSpPr/>
            <p:nvPr/>
          </p:nvSpPr>
          <p:spPr bwMode="auto">
            <a:xfrm>
              <a:off x="10664450" y="1608162"/>
              <a:ext cx="1042065" cy="884734"/>
            </a:xfrm>
            <a:prstGeom prst="roundRect">
              <a:avLst/>
            </a:prstGeom>
            <a:solidFill>
              <a:srgbClr val="32BDF2"/>
            </a:solidFill>
            <a:ln w="31750" cap="flat" cmpd="sng" algn="ctr">
              <a:solidFill>
                <a:srgbClr val="32BDF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NPS</a:t>
              </a:r>
            </a:p>
          </p:txBody>
        </p:sp>
        <p:sp>
          <p:nvSpPr>
            <p:cNvPr id="20" name="SignEqual"/>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21" name="SignMinus"/>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grpSp>
        <p:nvGrpSpPr>
          <p:cNvPr id="22" name="NPSpicture"/>
          <p:cNvGrpSpPr/>
          <p:nvPr/>
        </p:nvGrpSpPr>
        <p:grpSpPr>
          <a:xfrm>
            <a:off x="3585136" y="2355726"/>
            <a:ext cx="5026060" cy="1358894"/>
            <a:chOff x="4780181" y="3140968"/>
            <a:chExt cx="6701413" cy="1811858"/>
          </a:xfrm>
        </p:grpSpPr>
        <p:sp>
          <p:nvSpPr>
            <p:cNvPr id="24" name="NPStext10"/>
            <p:cNvSpPr txBox="1"/>
            <p:nvPr/>
          </p:nvSpPr>
          <p:spPr>
            <a:xfrm>
              <a:off x="4839559"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10</a:t>
              </a:r>
            </a:p>
          </p:txBody>
        </p:sp>
        <p:sp>
          <p:nvSpPr>
            <p:cNvPr id="26" name="NPStext9"/>
            <p:cNvSpPr txBox="1"/>
            <p:nvPr/>
          </p:nvSpPr>
          <p:spPr>
            <a:xfrm>
              <a:off x="5448216"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9</a:t>
              </a:r>
            </a:p>
          </p:txBody>
        </p:sp>
        <p:sp>
          <p:nvSpPr>
            <p:cNvPr id="27" name="NPStext8"/>
            <p:cNvSpPr txBox="1"/>
            <p:nvPr/>
          </p:nvSpPr>
          <p:spPr>
            <a:xfrm>
              <a:off x="6058479"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8</a:t>
              </a:r>
            </a:p>
          </p:txBody>
        </p:sp>
        <p:sp>
          <p:nvSpPr>
            <p:cNvPr id="28" name="NPStext7"/>
            <p:cNvSpPr txBox="1"/>
            <p:nvPr/>
          </p:nvSpPr>
          <p:spPr>
            <a:xfrm>
              <a:off x="6666223"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7</a:t>
              </a:r>
            </a:p>
          </p:txBody>
        </p:sp>
        <p:sp>
          <p:nvSpPr>
            <p:cNvPr id="25" name="NPStext6"/>
            <p:cNvSpPr txBox="1"/>
            <p:nvPr/>
          </p:nvSpPr>
          <p:spPr>
            <a:xfrm>
              <a:off x="727854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6</a:t>
              </a:r>
            </a:p>
          </p:txBody>
        </p:sp>
        <p:sp>
          <p:nvSpPr>
            <p:cNvPr id="29" name="NPStext5"/>
            <p:cNvSpPr txBox="1"/>
            <p:nvPr/>
          </p:nvSpPr>
          <p:spPr>
            <a:xfrm>
              <a:off x="788095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5</a:t>
              </a:r>
            </a:p>
          </p:txBody>
        </p:sp>
        <p:sp>
          <p:nvSpPr>
            <p:cNvPr id="30" name="NPStext4"/>
            <p:cNvSpPr txBox="1"/>
            <p:nvPr/>
          </p:nvSpPr>
          <p:spPr>
            <a:xfrm>
              <a:off x="847422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4</a:t>
              </a:r>
            </a:p>
          </p:txBody>
        </p:sp>
        <p:sp>
          <p:nvSpPr>
            <p:cNvPr id="31" name="NPStext3"/>
            <p:cNvSpPr txBox="1"/>
            <p:nvPr/>
          </p:nvSpPr>
          <p:spPr>
            <a:xfrm>
              <a:off x="909149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3</a:t>
              </a:r>
            </a:p>
          </p:txBody>
        </p:sp>
        <p:sp>
          <p:nvSpPr>
            <p:cNvPr id="32" name="NPStext2"/>
            <p:cNvSpPr txBox="1"/>
            <p:nvPr/>
          </p:nvSpPr>
          <p:spPr>
            <a:xfrm>
              <a:off x="9678365"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2</a:t>
              </a:r>
            </a:p>
          </p:txBody>
        </p:sp>
        <p:sp>
          <p:nvSpPr>
            <p:cNvPr id="33" name="NPStext1"/>
            <p:cNvSpPr txBox="1"/>
            <p:nvPr/>
          </p:nvSpPr>
          <p:spPr>
            <a:xfrm>
              <a:off x="10286496"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1</a:t>
              </a:r>
            </a:p>
          </p:txBody>
        </p:sp>
        <p:sp>
          <p:nvSpPr>
            <p:cNvPr id="34" name="NPStext0"/>
            <p:cNvSpPr txBox="1"/>
            <p:nvPr/>
          </p:nvSpPr>
          <p:spPr>
            <a:xfrm>
              <a:off x="10864251"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0</a:t>
              </a:r>
            </a:p>
          </p:txBody>
        </p:sp>
        <p:cxnSp>
          <p:nvCxnSpPr>
            <p:cNvPr id="37" name="NPSlineGreen"/>
            <p:cNvCxnSpPr/>
            <p:nvPr/>
          </p:nvCxnSpPr>
          <p:spPr bwMode="auto">
            <a:xfrm>
              <a:off x="4843292" y="4509120"/>
              <a:ext cx="1114599" cy="0"/>
            </a:xfrm>
            <a:prstGeom prst="line">
              <a:avLst/>
            </a:prstGeom>
            <a:solidFill>
              <a:schemeClr val="accent1"/>
            </a:solidFill>
            <a:ln w="28575" cap="flat" cmpd="sng" algn="ctr">
              <a:solidFill>
                <a:srgbClr val="6C9C2C"/>
              </a:solidFill>
              <a:prstDash val="solid"/>
              <a:round/>
              <a:headEnd type="diamond" w="med" len="med"/>
              <a:tailEnd type="diamond" w="med" len="med"/>
            </a:ln>
            <a:effectLst/>
          </p:spPr>
        </p:cxnSp>
        <p:cxnSp>
          <p:nvCxnSpPr>
            <p:cNvPr id="38" name="NPSlineYellow"/>
            <p:cNvCxnSpPr/>
            <p:nvPr/>
          </p:nvCxnSpPr>
          <p:spPr bwMode="auto">
            <a:xfrm>
              <a:off x="6065482" y="4509120"/>
              <a:ext cx="1110018" cy="0"/>
            </a:xfrm>
            <a:prstGeom prst="line">
              <a:avLst/>
            </a:prstGeom>
            <a:solidFill>
              <a:schemeClr val="accent1"/>
            </a:solidFill>
            <a:ln w="28575" cap="flat" cmpd="sng" algn="ctr">
              <a:solidFill>
                <a:srgbClr val="FF9E01"/>
              </a:solidFill>
              <a:prstDash val="solid"/>
              <a:round/>
              <a:headEnd type="diamond" w="med" len="med"/>
              <a:tailEnd type="diamond" w="med" len="med"/>
            </a:ln>
            <a:effectLst/>
          </p:spPr>
        </p:cxnSp>
        <p:cxnSp>
          <p:nvCxnSpPr>
            <p:cNvPr id="39" name="NPSlineRed"/>
            <p:cNvCxnSpPr/>
            <p:nvPr/>
          </p:nvCxnSpPr>
          <p:spPr bwMode="auto">
            <a:xfrm>
              <a:off x="7285038" y="4509120"/>
              <a:ext cx="4168775" cy="0"/>
            </a:xfrm>
            <a:prstGeom prst="line">
              <a:avLst/>
            </a:prstGeom>
            <a:solidFill>
              <a:schemeClr val="accent1"/>
            </a:solidFill>
            <a:ln w="28575" cap="flat" cmpd="sng" algn="ctr">
              <a:solidFill>
                <a:srgbClr val="AA0001"/>
              </a:solidFill>
              <a:prstDash val="solid"/>
              <a:round/>
              <a:headEnd type="diamond" w="med" len="med"/>
              <a:tailEnd type="diamond" w="med" len="med"/>
            </a:ln>
            <a:effectLst/>
          </p:spPr>
        </p:cxnSp>
        <p:pic>
          <p:nvPicPr>
            <p:cNvPr id="35" name="NPS910"/>
            <p:cNvPicPr>
              <a:picLocks noChangeAspect="1"/>
            </p:cNvPicPr>
            <p:nvPr/>
          </p:nvPicPr>
          <p:blipFill>
            <a:blip r:embed="rId4"/>
            <a:stretch>
              <a:fillRect/>
            </a:stretch>
          </p:blipFill>
          <p:spPr>
            <a:xfrm>
              <a:off x="4780181" y="3140968"/>
              <a:ext cx="1292072" cy="1291537"/>
            </a:xfrm>
            <a:prstGeom prst="rect">
              <a:avLst/>
            </a:prstGeom>
            <a:ln>
              <a:noFill/>
            </a:ln>
          </p:spPr>
        </p:pic>
        <p:pic>
          <p:nvPicPr>
            <p:cNvPr id="36" name="NPS78"/>
            <p:cNvPicPr>
              <a:picLocks noChangeAspect="1"/>
            </p:cNvPicPr>
            <p:nvPr/>
          </p:nvPicPr>
          <p:blipFill>
            <a:blip r:embed="rId5"/>
            <a:stretch>
              <a:fillRect/>
            </a:stretch>
          </p:blipFill>
          <p:spPr>
            <a:xfrm>
              <a:off x="5998981" y="3140968"/>
              <a:ext cx="1292072" cy="1291537"/>
            </a:xfrm>
            <a:prstGeom prst="rect">
              <a:avLst/>
            </a:prstGeom>
            <a:ln>
              <a:noFill/>
            </a:ln>
          </p:spPr>
        </p:pic>
        <p:pic>
          <p:nvPicPr>
            <p:cNvPr id="23" name="NPS56"/>
            <p:cNvPicPr>
              <a:picLocks noChangeAspect="1"/>
            </p:cNvPicPr>
            <p:nvPr/>
          </p:nvPicPr>
          <p:blipFill>
            <a:blip r:embed="rId6"/>
            <a:stretch>
              <a:fillRect/>
            </a:stretch>
          </p:blipFill>
          <p:spPr>
            <a:xfrm>
              <a:off x="7213712" y="3140968"/>
              <a:ext cx="1292072" cy="1291537"/>
            </a:xfrm>
            <a:prstGeom prst="rect">
              <a:avLst/>
            </a:prstGeom>
            <a:ln>
              <a:noFill/>
            </a:ln>
          </p:spPr>
        </p:pic>
        <p:pic>
          <p:nvPicPr>
            <p:cNvPr id="40" name="NPS34"/>
            <p:cNvPicPr>
              <a:picLocks noChangeAspect="1"/>
            </p:cNvPicPr>
            <p:nvPr/>
          </p:nvPicPr>
          <p:blipFill>
            <a:blip r:embed="rId6"/>
            <a:stretch>
              <a:fillRect/>
            </a:stretch>
          </p:blipFill>
          <p:spPr>
            <a:xfrm>
              <a:off x="8418918" y="3140968"/>
              <a:ext cx="1292072" cy="1291537"/>
            </a:xfrm>
            <a:prstGeom prst="rect">
              <a:avLst/>
            </a:prstGeom>
            <a:ln>
              <a:noFill/>
            </a:ln>
          </p:spPr>
        </p:pic>
        <p:pic>
          <p:nvPicPr>
            <p:cNvPr id="41" name="NPS12"/>
            <p:cNvPicPr>
              <a:picLocks noChangeAspect="1"/>
            </p:cNvPicPr>
            <p:nvPr/>
          </p:nvPicPr>
          <p:blipFill>
            <a:blip r:embed="rId6"/>
            <a:stretch>
              <a:fillRect/>
            </a:stretch>
          </p:blipFill>
          <p:spPr>
            <a:xfrm>
              <a:off x="9614599" y="3140968"/>
              <a:ext cx="1292072" cy="1291537"/>
            </a:xfrm>
            <a:prstGeom prst="rect">
              <a:avLst/>
            </a:prstGeom>
            <a:ln>
              <a:noFill/>
            </a:ln>
          </p:spPr>
        </p:pic>
        <p:pic>
          <p:nvPicPr>
            <p:cNvPr id="42" name="NPS0"/>
            <p:cNvPicPr>
              <a:picLocks noChangeAspect="1"/>
            </p:cNvPicPr>
            <p:nvPr/>
          </p:nvPicPr>
          <p:blipFill rotWithShape="1">
            <a:blip r:embed="rId6"/>
            <a:srcRect r="47622"/>
            <a:stretch/>
          </p:blipFill>
          <p:spPr>
            <a:xfrm>
              <a:off x="10804827" y="3146844"/>
              <a:ext cx="676767" cy="1291537"/>
            </a:xfrm>
            <a:prstGeom prst="rect">
              <a:avLst/>
            </a:prstGeom>
            <a:ln>
              <a:noFill/>
            </a:ln>
          </p:spPr>
        </p:pic>
      </p:grpSp>
      <p:sp>
        <p:nvSpPr>
          <p:cNvPr id="43" name="ArrowPromoters"/>
          <p:cNvSpPr/>
          <p:nvPr/>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5" name="ArrowNeutral"/>
          <p:cNvSpPr/>
          <p:nvPr/>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4" name="ArrowDetractors"/>
          <p:cNvSpPr/>
          <p:nvPr/>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515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MR_NPS">
    <p:spTree>
      <p:nvGrpSpPr>
        <p:cNvPr id="1" name=""/>
        <p:cNvGrpSpPr/>
        <p:nvPr/>
      </p:nvGrpSpPr>
      <p:grpSpPr>
        <a:xfrm>
          <a:off x="0" y="0"/>
          <a:ext cx="0" cy="0"/>
          <a:chOff x="0" y="0"/>
          <a:chExt cx="0" cy="0"/>
        </a:xfrm>
      </p:grpSpPr>
      <p:cxnSp>
        <p:nvCxnSpPr>
          <p:cNvPr id="15" name="Straight Connector 14"/>
          <p:cNvCxnSpPr/>
          <p:nvPr userDrawn="1"/>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2" name="Picture 11">
            <a:hlinkClick r:id="rId2" action="ppaction://hlinksldjump"/>
          </p:cNvPr>
          <p:cNvPicPr>
            <a:picLocks noChangeAspect="1"/>
          </p:cNvPicPr>
          <p:nvPr userDrawn="1"/>
        </p:nvPicPr>
        <p:blipFill rotWithShape="1">
          <a:blip r:embed="rId3"/>
          <a:srcRect l="1109" t="3331" r="173"/>
          <a:stretch/>
        </p:blipFill>
        <p:spPr>
          <a:xfrm>
            <a:off x="89502" y="42618"/>
            <a:ext cx="736793" cy="486000"/>
          </a:xfrm>
          <a:prstGeom prst="rect">
            <a:avLst/>
          </a:prstGeom>
        </p:spPr>
      </p:pic>
      <p:sp>
        <p:nvSpPr>
          <p:cNvPr id="8" name="TextBox 7"/>
          <p:cNvSpPr txBox="1"/>
          <p:nvPr userDrawn="1"/>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Rectangle 8"/>
          <p:cNvSpPr/>
          <p:nvPr userDrawn="1"/>
        </p:nvSpPr>
        <p:spPr>
          <a:xfrm>
            <a:off x="359532" y="1070630"/>
            <a:ext cx="2792288" cy="3600986"/>
          </a:xfrm>
          <a:prstGeom prst="rect">
            <a:avLst/>
          </a:prstGeom>
        </p:spPr>
        <p:txBody>
          <a:bodyPr wrap="square">
            <a:spAutoFit/>
          </a:bodyPr>
          <a:lstStyle/>
          <a:p>
            <a:r>
              <a:rPr lang="is-IS" sz="1200" dirty="0" err="1">
                <a:solidFill>
                  <a:schemeClr val="tx1">
                    <a:lumMod val="75000"/>
                    <a:lumOff val="25000"/>
                  </a:schemeClr>
                </a:solidFill>
                <a:latin typeface="Calibri" panose="020F0502020204030204" pitchFamily="34" charset="0"/>
              </a:rPr>
              <a:t>Employee</a:t>
            </a:r>
            <a:r>
              <a:rPr lang="is-IS" sz="1200" dirty="0">
                <a:solidFill>
                  <a:schemeClr val="tx1">
                    <a:lumMod val="75000"/>
                    <a:lumOff val="25000"/>
                  </a:schemeClr>
                </a:solidFill>
                <a:latin typeface="Calibri" panose="020F0502020204030204" pitchFamily="34" charset="0"/>
              </a:rPr>
              <a:t> Net Promoters </a:t>
            </a:r>
            <a:r>
              <a:rPr lang="is-IS" sz="1200" dirty="0" err="1">
                <a:solidFill>
                  <a:schemeClr val="tx1">
                    <a:lumMod val="75000"/>
                    <a:lumOff val="25000"/>
                  </a:schemeClr>
                </a:solidFill>
                <a:latin typeface="Calibri" panose="020F0502020204030204" pitchFamily="34" charset="0"/>
              </a:rPr>
              <a:t>Score</a:t>
            </a:r>
            <a:r>
              <a:rPr lang="is-IS" sz="1200" dirty="0">
                <a:solidFill>
                  <a:schemeClr val="tx1">
                    <a:lumMod val="75000"/>
                    <a:lumOff val="25000"/>
                  </a:schemeClr>
                </a:solidFill>
                <a:latin typeface="Calibri" panose="020F0502020204030204" pitchFamily="34" charset="0"/>
              </a:rPr>
              <a:t> (</a:t>
            </a:r>
            <a:r>
              <a:rPr lang="is-IS" sz="1200" dirty="0" err="1">
                <a:solidFill>
                  <a:schemeClr val="tx1">
                    <a:lumMod val="75000"/>
                    <a:lumOff val="25000"/>
                  </a:schemeClr>
                </a:solidFill>
                <a:latin typeface="Calibri" panose="020F0502020204030204" pitchFamily="34" charset="0"/>
              </a:rPr>
              <a:t>eNPS</a:t>
            </a:r>
            <a:r>
              <a:rPr lang="is-IS" sz="1200" dirty="0">
                <a:solidFill>
                  <a:schemeClr val="tx1">
                    <a:lumMod val="75000"/>
                    <a:lumOff val="25000"/>
                  </a:schemeClr>
                </a:solidFill>
                <a:latin typeface="Calibri" panose="020F0502020204030204" pitchFamily="34" charset="0"/>
              </a:rPr>
              <a:t>) er mælikvarði á tryggð starfsmanna við fyrirtæki og byggir á því að flokka starfsmenn fyrirtækis í þrjá flokka: </a:t>
            </a:r>
          </a:p>
          <a:p>
            <a:endParaRPr lang="is-IS" sz="1200" dirty="0">
              <a:solidFill>
                <a:schemeClr val="tx1">
                  <a:lumMod val="75000"/>
                  <a:lumOff val="25000"/>
                </a:schemeClr>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Letjendur (Detractors)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Starfsmönnum er skipt í þessa þrjá hópa eftir því hvernig þeir svara spurningunni: </a:t>
            </a:r>
            <a:r>
              <a:rPr lang="is-IS" sz="1200" b="1" i="1" dirty="0">
                <a:solidFill>
                  <a:schemeClr val="tx1">
                    <a:lumMod val="75000"/>
                    <a:lumOff val="25000"/>
                  </a:schemeClr>
                </a:solidFill>
                <a:latin typeface="Calibri" panose="020F0502020204030204" pitchFamily="34" charset="0"/>
              </a:rPr>
              <a:t>Hversu líklegt eða ólíklegt er að þú myndir mæla með því að við aðra að sækja um starf hjá vinnuveitanda þínum. </a:t>
            </a:r>
            <a:r>
              <a:rPr lang="is-IS" sz="1200" i="1" dirty="0">
                <a:solidFill>
                  <a:schemeClr val="tx1">
                    <a:lumMod val="75000"/>
                    <a:lumOff val="25000"/>
                  </a:schemeClr>
                </a:solidFill>
                <a:latin typeface="Calibri" panose="020F0502020204030204" pitchFamily="34" charset="0"/>
              </a:rPr>
              <a:t>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Spurningunni er svarað á kvarðanum 0 (mjög ólíklegt) til 10 (mjög líklegt) og er starfsmönnum skipt í flokka eins og kemur fram hér til hliðar </a:t>
            </a:r>
          </a:p>
        </p:txBody>
      </p:sp>
      <p:sp>
        <p:nvSpPr>
          <p:cNvPr id="6" name="TextBox 5"/>
          <p:cNvSpPr txBox="1"/>
          <p:nvPr userDrawn="1"/>
        </p:nvSpPr>
        <p:spPr>
          <a:xfrm>
            <a:off x="899099" y="56700"/>
            <a:ext cx="7992000" cy="486000"/>
          </a:xfrm>
          <a:prstGeom prst="rect">
            <a:avLst/>
          </a:prstGeom>
          <a:noFill/>
        </p:spPr>
        <p:txBody>
          <a:bodyPr wrap="none" rtlCol="0" anchor="ctr" anchorCtr="0">
            <a:noAutofit/>
          </a:bodyPr>
          <a:lstStyle/>
          <a:p>
            <a:pPr algn="r"/>
            <a:r>
              <a:rPr lang="is-IS" sz="1500" b="1" dirty="0">
                <a:latin typeface="Calibri" panose="020F0502020204030204" pitchFamily="34" charset="0"/>
              </a:rPr>
              <a:t>Aðeins um </a:t>
            </a:r>
            <a:r>
              <a:rPr lang="is-IS" sz="1500" b="1" i="1" dirty="0" err="1">
                <a:latin typeface="Calibri" panose="020F0502020204030204" pitchFamily="34" charset="0"/>
              </a:rPr>
              <a:t>Employee</a:t>
            </a:r>
            <a:r>
              <a:rPr lang="is-IS" sz="1500" b="1" i="1" dirty="0">
                <a:latin typeface="Calibri" panose="020F0502020204030204" pitchFamily="34" charset="0"/>
              </a:rPr>
              <a:t> Net </a:t>
            </a:r>
            <a:r>
              <a:rPr lang="is-IS" sz="1500" b="1" i="1" dirty="0" err="1">
                <a:latin typeface="Calibri" panose="020F0502020204030204" pitchFamily="34" charset="0"/>
              </a:rPr>
              <a:t>Promoters</a:t>
            </a:r>
            <a:r>
              <a:rPr lang="is-IS" sz="1500" b="1" i="1" dirty="0">
                <a:latin typeface="Calibri" panose="020F0502020204030204" pitchFamily="34" charset="0"/>
              </a:rPr>
              <a:t> </a:t>
            </a:r>
            <a:r>
              <a:rPr lang="is-IS" sz="1500" b="1" i="1" dirty="0" err="1">
                <a:latin typeface="Calibri" panose="020F0502020204030204" pitchFamily="34" charset="0"/>
              </a:rPr>
              <a:t>Score</a:t>
            </a:r>
            <a:endParaRPr lang="en-US" sz="1500" b="1" dirty="0">
              <a:latin typeface="Calibri" panose="020F0502020204030204" pitchFamily="34" charset="0"/>
            </a:endParaRPr>
          </a:p>
        </p:txBody>
      </p:sp>
      <p:grpSp>
        <p:nvGrpSpPr>
          <p:cNvPr id="46" name="Group 45">
            <a:extLst>
              <a:ext uri="{FF2B5EF4-FFF2-40B4-BE49-F238E27FC236}">
                <a16:creationId xmlns:a16="http://schemas.microsoft.com/office/drawing/2014/main" id="{BEE9F2C3-CCB2-419A-8D67-7976F5E1171E}"/>
              </a:ext>
            </a:extLst>
          </p:cNvPr>
          <p:cNvGrpSpPr/>
          <p:nvPr userDrawn="1"/>
        </p:nvGrpSpPr>
        <p:grpSpPr>
          <a:xfrm>
            <a:off x="7038117" y="2371562"/>
            <a:ext cx="1343750" cy="891000"/>
            <a:chOff x="4547960" y="3162083"/>
            <a:chExt cx="1791667" cy="1188000"/>
          </a:xfrm>
        </p:grpSpPr>
        <p:pic>
          <p:nvPicPr>
            <p:cNvPr id="47" name="Graphic 46" descr="Man">
              <a:extLst>
                <a:ext uri="{FF2B5EF4-FFF2-40B4-BE49-F238E27FC236}">
                  <a16:creationId xmlns:a16="http://schemas.microsoft.com/office/drawing/2014/main" id="{6D702CAD-B2EF-4339-8B3B-35B342F19F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48" name="Graphic 47" descr="Woman">
              <a:extLst>
                <a:ext uri="{FF2B5EF4-FFF2-40B4-BE49-F238E27FC236}">
                  <a16:creationId xmlns:a16="http://schemas.microsoft.com/office/drawing/2014/main" id="{4374DCFF-7955-49B9-8266-DA099F2C60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pic>
        <p:nvPicPr>
          <p:cNvPr id="49" name="Graphic 48" descr="Woman">
            <a:extLst>
              <a:ext uri="{FF2B5EF4-FFF2-40B4-BE49-F238E27FC236}">
                <a16:creationId xmlns:a16="http://schemas.microsoft.com/office/drawing/2014/main" id="{C9514AD5-A597-4B35-9337-28225B4EB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5920" y="2371562"/>
            <a:ext cx="891000" cy="891000"/>
          </a:xfrm>
          <a:prstGeom prst="rect">
            <a:avLst/>
          </a:prstGeom>
        </p:spPr>
      </p:pic>
      <p:grpSp>
        <p:nvGrpSpPr>
          <p:cNvPr id="50" name="Group 49">
            <a:extLst>
              <a:ext uri="{FF2B5EF4-FFF2-40B4-BE49-F238E27FC236}">
                <a16:creationId xmlns:a16="http://schemas.microsoft.com/office/drawing/2014/main" id="{5958AC6F-40F9-4692-AA0F-F20028F29EE4}"/>
              </a:ext>
            </a:extLst>
          </p:cNvPr>
          <p:cNvGrpSpPr/>
          <p:nvPr userDrawn="1"/>
        </p:nvGrpSpPr>
        <p:grpSpPr>
          <a:xfrm>
            <a:off x="6139867" y="2371562"/>
            <a:ext cx="1343750" cy="891000"/>
            <a:chOff x="4547960" y="3162083"/>
            <a:chExt cx="1791667" cy="1188000"/>
          </a:xfrm>
        </p:grpSpPr>
        <p:pic>
          <p:nvPicPr>
            <p:cNvPr id="51" name="Graphic 50" descr="Man">
              <a:extLst>
                <a:ext uri="{FF2B5EF4-FFF2-40B4-BE49-F238E27FC236}">
                  <a16:creationId xmlns:a16="http://schemas.microsoft.com/office/drawing/2014/main" id="{35DCC83D-A40C-457C-8878-DBC909C86E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52" name="Graphic 51" descr="Woman">
              <a:extLst>
                <a:ext uri="{FF2B5EF4-FFF2-40B4-BE49-F238E27FC236}">
                  <a16:creationId xmlns:a16="http://schemas.microsoft.com/office/drawing/2014/main" id="{B1E565EB-C1F1-4181-A301-3F12B98462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grpSp>
        <p:nvGrpSpPr>
          <p:cNvPr id="53" name="Group 52">
            <a:extLst>
              <a:ext uri="{FF2B5EF4-FFF2-40B4-BE49-F238E27FC236}">
                <a16:creationId xmlns:a16="http://schemas.microsoft.com/office/drawing/2014/main" id="{9428675F-2518-42B7-8D55-3E494B7AD621}"/>
              </a:ext>
            </a:extLst>
          </p:cNvPr>
          <p:cNvGrpSpPr/>
          <p:nvPr userDrawn="1"/>
        </p:nvGrpSpPr>
        <p:grpSpPr>
          <a:xfrm>
            <a:off x="5230283" y="2371562"/>
            <a:ext cx="1343750" cy="891000"/>
            <a:chOff x="4547960" y="3162083"/>
            <a:chExt cx="1791667" cy="1188000"/>
          </a:xfrm>
        </p:grpSpPr>
        <p:pic>
          <p:nvPicPr>
            <p:cNvPr id="54" name="Graphic 53" descr="Woman">
              <a:extLst>
                <a:ext uri="{FF2B5EF4-FFF2-40B4-BE49-F238E27FC236}">
                  <a16:creationId xmlns:a16="http://schemas.microsoft.com/office/drawing/2014/main" id="{73A294F1-D6E4-448A-BB33-27927C173F6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pic>
          <p:nvPicPr>
            <p:cNvPr id="55" name="Graphic 54" descr="Man">
              <a:extLst>
                <a:ext uri="{FF2B5EF4-FFF2-40B4-BE49-F238E27FC236}">
                  <a16:creationId xmlns:a16="http://schemas.microsoft.com/office/drawing/2014/main" id="{2706BE71-0BDA-4E37-ADBD-6830F17706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grpSp>
      <p:grpSp>
        <p:nvGrpSpPr>
          <p:cNvPr id="56" name="Group 55">
            <a:extLst>
              <a:ext uri="{FF2B5EF4-FFF2-40B4-BE49-F238E27FC236}">
                <a16:creationId xmlns:a16="http://schemas.microsoft.com/office/drawing/2014/main" id="{AC5C5031-071B-4ABD-9501-CEB40BDBB4B4}"/>
              </a:ext>
            </a:extLst>
          </p:cNvPr>
          <p:cNvGrpSpPr/>
          <p:nvPr userDrawn="1"/>
        </p:nvGrpSpPr>
        <p:grpSpPr>
          <a:xfrm>
            <a:off x="4321687" y="2371562"/>
            <a:ext cx="1343750" cy="891000"/>
            <a:chOff x="4547960" y="3162083"/>
            <a:chExt cx="1791667" cy="1188000"/>
          </a:xfrm>
        </p:grpSpPr>
        <p:pic>
          <p:nvPicPr>
            <p:cNvPr id="57" name="Graphic 56" descr="Man">
              <a:extLst>
                <a:ext uri="{FF2B5EF4-FFF2-40B4-BE49-F238E27FC236}">
                  <a16:creationId xmlns:a16="http://schemas.microsoft.com/office/drawing/2014/main" id="{A7627C0F-712A-4A2A-A980-8B0CB2911C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1627" y="3162083"/>
              <a:ext cx="1188000" cy="1188000"/>
            </a:xfrm>
            <a:prstGeom prst="rect">
              <a:avLst/>
            </a:prstGeom>
          </p:spPr>
        </p:pic>
        <p:pic>
          <p:nvPicPr>
            <p:cNvPr id="58" name="Graphic 57" descr="Woman">
              <a:extLst>
                <a:ext uri="{FF2B5EF4-FFF2-40B4-BE49-F238E27FC236}">
                  <a16:creationId xmlns:a16="http://schemas.microsoft.com/office/drawing/2014/main" id="{FB96268E-77A9-4EBF-AA0B-A2792817C5A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7960" y="3162083"/>
              <a:ext cx="1188000" cy="1188000"/>
            </a:xfrm>
            <a:prstGeom prst="rect">
              <a:avLst/>
            </a:prstGeom>
          </p:spPr>
        </p:pic>
      </p:grpSp>
      <p:grpSp>
        <p:nvGrpSpPr>
          <p:cNvPr id="59" name="Group 58">
            <a:extLst>
              <a:ext uri="{FF2B5EF4-FFF2-40B4-BE49-F238E27FC236}">
                <a16:creationId xmlns:a16="http://schemas.microsoft.com/office/drawing/2014/main" id="{8AF10F2D-0150-466D-87B0-4F4BB52DC5F9}"/>
              </a:ext>
            </a:extLst>
          </p:cNvPr>
          <p:cNvGrpSpPr/>
          <p:nvPr userDrawn="1"/>
        </p:nvGrpSpPr>
        <p:grpSpPr>
          <a:xfrm>
            <a:off x="3410971" y="2371562"/>
            <a:ext cx="1343750" cy="891000"/>
            <a:chOff x="4547960" y="3162083"/>
            <a:chExt cx="1791667" cy="1188000"/>
          </a:xfrm>
        </p:grpSpPr>
        <p:pic>
          <p:nvPicPr>
            <p:cNvPr id="60" name="Graphic 59" descr="Man">
              <a:extLst>
                <a:ext uri="{FF2B5EF4-FFF2-40B4-BE49-F238E27FC236}">
                  <a16:creationId xmlns:a16="http://schemas.microsoft.com/office/drawing/2014/main" id="{11383B41-275B-45F7-89AE-056F2F28B467}"/>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51627" y="3162083"/>
              <a:ext cx="1188000" cy="1188000"/>
            </a:xfrm>
            <a:prstGeom prst="rect">
              <a:avLst/>
            </a:prstGeom>
          </p:spPr>
        </p:pic>
        <p:pic>
          <p:nvPicPr>
            <p:cNvPr id="61" name="Graphic 60" descr="Woman">
              <a:extLst>
                <a:ext uri="{FF2B5EF4-FFF2-40B4-BE49-F238E27FC236}">
                  <a16:creationId xmlns:a16="http://schemas.microsoft.com/office/drawing/2014/main" id="{FADAAFF4-EBEC-409B-A9C0-DC2B63A8B18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47960" y="3162083"/>
              <a:ext cx="1188000" cy="1188000"/>
            </a:xfrm>
            <a:prstGeom prst="rect">
              <a:avLst/>
            </a:prstGeom>
          </p:spPr>
        </p:pic>
      </p:grpSp>
      <p:sp>
        <p:nvSpPr>
          <p:cNvPr id="62" name="Rounded Rectangle 13">
            <a:extLst>
              <a:ext uri="{FF2B5EF4-FFF2-40B4-BE49-F238E27FC236}">
                <a16:creationId xmlns:a16="http://schemas.microsoft.com/office/drawing/2014/main" id="{9217D62E-2D9F-4DAD-9933-01A59A752AF4}"/>
              </a:ext>
            </a:extLst>
          </p:cNvPr>
          <p:cNvSpPr/>
          <p:nvPr userDrawn="1"/>
        </p:nvSpPr>
        <p:spPr bwMode="auto">
          <a:xfrm>
            <a:off x="5206864" y="4151620"/>
            <a:ext cx="1918793" cy="663551"/>
          </a:xfrm>
          <a:prstGeom prst="roundRect">
            <a:avLst/>
          </a:prstGeom>
          <a:solidFill>
            <a:schemeClr val="bg1"/>
          </a:solidFill>
          <a:ln w="31750" cap="flat" cmpd="sng" algn="ctr">
            <a:solidFill>
              <a:srgbClr val="FFBB4E"/>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chemeClr val="tx1">
                    <a:lumMod val="75000"/>
                    <a:lumOff val="25000"/>
                  </a:schemeClr>
                </a:solidFill>
                <a:latin typeface="Calibri" panose="020F0502020204030204" pitchFamily="34" charset="0"/>
              </a:rPr>
              <a:t>Hlutlausir (7-8)</a:t>
            </a:r>
          </a:p>
          <a:p>
            <a:pPr algn="ctr"/>
            <a:r>
              <a:rPr lang="is-IS" sz="825" dirty="0">
                <a:solidFill>
                  <a:schemeClr val="tx1">
                    <a:lumMod val="75000"/>
                    <a:lumOff val="25000"/>
                  </a:schemeClr>
                </a:solidFill>
                <a:latin typeface="Calibri" panose="020F0502020204030204" pitchFamily="34" charset="0"/>
              </a:rPr>
              <a:t>eru ánægðir en ekki virkir talsmenn fyrirtækisins. </a:t>
            </a:r>
          </a:p>
        </p:txBody>
      </p:sp>
      <p:grpSp>
        <p:nvGrpSpPr>
          <p:cNvPr id="63" name="Group 62">
            <a:extLst>
              <a:ext uri="{FF2B5EF4-FFF2-40B4-BE49-F238E27FC236}">
                <a16:creationId xmlns:a16="http://schemas.microsoft.com/office/drawing/2014/main" id="{31F32D1C-08EA-4988-83A2-DAC14DE34C6B}"/>
              </a:ext>
            </a:extLst>
          </p:cNvPr>
          <p:cNvGrpSpPr/>
          <p:nvPr userDrawn="1"/>
        </p:nvGrpSpPr>
        <p:grpSpPr>
          <a:xfrm>
            <a:off x="3437875" y="1206121"/>
            <a:ext cx="5342012" cy="663551"/>
            <a:chOff x="4583832" y="1608162"/>
            <a:chExt cx="7122683" cy="884734"/>
          </a:xfrm>
        </p:grpSpPr>
        <p:sp>
          <p:nvSpPr>
            <p:cNvPr id="64" name="Rounded Rectangle 16">
              <a:extLst>
                <a:ext uri="{FF2B5EF4-FFF2-40B4-BE49-F238E27FC236}">
                  <a16:creationId xmlns:a16="http://schemas.microsoft.com/office/drawing/2014/main" id="{766C686A-1308-4427-9C47-D2CEB2E98207}"/>
                </a:ext>
              </a:extLst>
            </p:cNvPr>
            <p:cNvSpPr/>
            <p:nvPr/>
          </p:nvSpPr>
          <p:spPr bwMode="auto">
            <a:xfrm>
              <a:off x="4583832" y="1608162"/>
              <a:ext cx="2558390" cy="884734"/>
            </a:xfrm>
            <a:prstGeom prst="roundRect">
              <a:avLst/>
            </a:prstGeom>
            <a:solidFill>
              <a:srgbClr val="98BA6B"/>
            </a:solidFill>
            <a:ln w="31750" cap="flat" cmpd="sng" algn="ctr">
              <a:solidFill>
                <a:srgbClr val="84AB4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825" dirty="0">
                  <a:solidFill>
                    <a:schemeClr val="bg1"/>
                  </a:solidFill>
                  <a:latin typeface="Calibri" panose="020F0502020204030204" pitchFamily="34" charset="0"/>
                </a:rPr>
                <a:t>eru ákafir starfsmenn sem miðla jákv</a:t>
              </a:r>
              <a:r>
                <a:rPr lang="is-IS" altLang="ja-JP" sz="825" dirty="0">
                  <a:solidFill>
                    <a:schemeClr val="bg1"/>
                  </a:solidFill>
                  <a:latin typeface="Calibri" panose="020F0502020204030204" pitchFamily="34" charset="0"/>
                </a:rPr>
                <a:t>æðum </a:t>
              </a:r>
              <a:r>
                <a:rPr lang="is-IS" sz="825" dirty="0">
                  <a:solidFill>
                    <a:schemeClr val="bg1"/>
                  </a:solidFill>
                  <a:latin typeface="Calibri" panose="020F0502020204030204" pitchFamily="34" charset="0"/>
                </a:rPr>
                <a:t>skilaboðum um fyrirtækið.</a:t>
              </a:r>
            </a:p>
          </p:txBody>
        </p:sp>
        <p:sp>
          <p:nvSpPr>
            <p:cNvPr id="65" name="Rounded Rectangle 17">
              <a:extLst>
                <a:ext uri="{FF2B5EF4-FFF2-40B4-BE49-F238E27FC236}">
                  <a16:creationId xmlns:a16="http://schemas.microsoft.com/office/drawing/2014/main" id="{AA269E53-6725-4815-867A-3AC97B5C48FF}"/>
                </a:ext>
              </a:extLst>
            </p:cNvPr>
            <p:cNvSpPr/>
            <p:nvPr/>
          </p:nvSpPr>
          <p:spPr bwMode="auto">
            <a:xfrm>
              <a:off x="7613889" y="1608162"/>
              <a:ext cx="2558390" cy="884734"/>
            </a:xfrm>
            <a:prstGeom prst="roundRect">
              <a:avLst/>
            </a:prstGeom>
            <a:solidFill>
              <a:srgbClr val="C34C67"/>
            </a:solidFill>
            <a:ln w="31750" cap="flat" cmpd="sng" algn="ctr">
              <a:solidFill>
                <a:srgbClr val="AF3B5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825" dirty="0">
                  <a:solidFill>
                    <a:schemeClr val="bg1"/>
                  </a:solidFill>
                  <a:latin typeface="Calibri" panose="020F0502020204030204" pitchFamily="34" charset="0"/>
                </a:rPr>
                <a:t>eru afskiptalausir starfsmenn sem geta skaðað fyrirtækið með því að taka undir neikvæð skilaboð til annarra.</a:t>
              </a:r>
            </a:p>
          </p:txBody>
        </p:sp>
        <p:sp>
          <p:nvSpPr>
            <p:cNvPr id="66" name="Rounded Rectangle 18">
              <a:extLst>
                <a:ext uri="{FF2B5EF4-FFF2-40B4-BE49-F238E27FC236}">
                  <a16:creationId xmlns:a16="http://schemas.microsoft.com/office/drawing/2014/main" id="{421D9BE7-E2F6-4889-8460-4919BD7C6424}"/>
                </a:ext>
              </a:extLst>
            </p:cNvPr>
            <p:cNvSpPr/>
            <p:nvPr/>
          </p:nvSpPr>
          <p:spPr bwMode="auto">
            <a:xfrm>
              <a:off x="10664450" y="1608162"/>
              <a:ext cx="1042065" cy="884734"/>
            </a:xfrm>
            <a:prstGeom prst="roundRect">
              <a:avLst/>
            </a:prstGeom>
            <a:solidFill>
              <a:srgbClr val="00B0F0"/>
            </a:solidFill>
            <a:ln w="31750" cap="flat" cmpd="sng" algn="ctr">
              <a:solidFill>
                <a:srgbClr val="009AD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err="1">
                  <a:solidFill>
                    <a:schemeClr val="bg1"/>
                  </a:solidFill>
                  <a:latin typeface="Calibri" panose="020F0502020204030204" pitchFamily="34" charset="0"/>
                </a:rPr>
                <a:t>eNPS</a:t>
              </a:r>
              <a:endParaRPr lang="is-IS" sz="1013" b="1" dirty="0">
                <a:solidFill>
                  <a:schemeClr val="bg1"/>
                </a:solidFill>
                <a:latin typeface="Calibri" panose="020F0502020204030204" pitchFamily="34" charset="0"/>
              </a:endParaRPr>
            </a:p>
          </p:txBody>
        </p:sp>
        <p:sp>
          <p:nvSpPr>
            <p:cNvPr id="67" name="Equal 19">
              <a:extLst>
                <a:ext uri="{FF2B5EF4-FFF2-40B4-BE49-F238E27FC236}">
                  <a16:creationId xmlns:a16="http://schemas.microsoft.com/office/drawing/2014/main" id="{EB88E183-BD07-40D0-BDB5-99DDC29B8883}"/>
                </a:ext>
              </a:extLst>
            </p:cNvPr>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68" name="Minus 20">
              <a:extLst>
                <a:ext uri="{FF2B5EF4-FFF2-40B4-BE49-F238E27FC236}">
                  <a16:creationId xmlns:a16="http://schemas.microsoft.com/office/drawing/2014/main" id="{1E90186A-F0A3-401D-8FFD-5E43BAE687C6}"/>
                </a:ext>
              </a:extLst>
            </p:cNvPr>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sp>
        <p:nvSpPr>
          <p:cNvPr id="69" name="TextBox 68">
            <a:extLst>
              <a:ext uri="{FF2B5EF4-FFF2-40B4-BE49-F238E27FC236}">
                <a16:creationId xmlns:a16="http://schemas.microsoft.com/office/drawing/2014/main" id="{D59D9A2D-85D4-44C1-825C-00B10DC590F4}"/>
              </a:ext>
            </a:extLst>
          </p:cNvPr>
          <p:cNvSpPr txBox="1"/>
          <p:nvPr userDrawn="1"/>
        </p:nvSpPr>
        <p:spPr>
          <a:xfrm>
            <a:off x="3629669"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10</a:t>
            </a:r>
          </a:p>
        </p:txBody>
      </p:sp>
      <p:sp>
        <p:nvSpPr>
          <p:cNvPr id="70" name="TextBox 69">
            <a:extLst>
              <a:ext uri="{FF2B5EF4-FFF2-40B4-BE49-F238E27FC236}">
                <a16:creationId xmlns:a16="http://schemas.microsoft.com/office/drawing/2014/main" id="{0A72C8BE-E4F6-4C1D-8366-407501883CB0}"/>
              </a:ext>
            </a:extLst>
          </p:cNvPr>
          <p:cNvSpPr txBox="1"/>
          <p:nvPr userDrawn="1"/>
        </p:nvSpPr>
        <p:spPr>
          <a:xfrm>
            <a:off x="5458907"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6</a:t>
            </a:r>
          </a:p>
        </p:txBody>
      </p:sp>
      <p:sp>
        <p:nvSpPr>
          <p:cNvPr id="71" name="TextBox 70">
            <a:extLst>
              <a:ext uri="{FF2B5EF4-FFF2-40B4-BE49-F238E27FC236}">
                <a16:creationId xmlns:a16="http://schemas.microsoft.com/office/drawing/2014/main" id="{57A56CE0-E2FF-4FAD-87D0-5B7864DBEDD0}"/>
              </a:ext>
            </a:extLst>
          </p:cNvPr>
          <p:cNvSpPr txBox="1"/>
          <p:nvPr userDrawn="1"/>
        </p:nvSpPr>
        <p:spPr>
          <a:xfrm>
            <a:off x="4086162"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9</a:t>
            </a:r>
          </a:p>
        </p:txBody>
      </p:sp>
      <p:sp>
        <p:nvSpPr>
          <p:cNvPr id="72" name="TextBox 71">
            <a:extLst>
              <a:ext uri="{FF2B5EF4-FFF2-40B4-BE49-F238E27FC236}">
                <a16:creationId xmlns:a16="http://schemas.microsoft.com/office/drawing/2014/main" id="{470870B5-1C79-4A49-B326-2945FF475FED}"/>
              </a:ext>
            </a:extLst>
          </p:cNvPr>
          <p:cNvSpPr txBox="1"/>
          <p:nvPr userDrawn="1"/>
        </p:nvSpPr>
        <p:spPr>
          <a:xfrm>
            <a:off x="4543859"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8</a:t>
            </a:r>
          </a:p>
        </p:txBody>
      </p:sp>
      <p:sp>
        <p:nvSpPr>
          <p:cNvPr id="73" name="TextBox 72">
            <a:extLst>
              <a:ext uri="{FF2B5EF4-FFF2-40B4-BE49-F238E27FC236}">
                <a16:creationId xmlns:a16="http://schemas.microsoft.com/office/drawing/2014/main" id="{EB2F8B2F-C72C-4FA8-A73A-394A5556A4E5}"/>
              </a:ext>
            </a:extLst>
          </p:cNvPr>
          <p:cNvSpPr txBox="1"/>
          <p:nvPr userDrawn="1"/>
        </p:nvSpPr>
        <p:spPr>
          <a:xfrm>
            <a:off x="4999667"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7</a:t>
            </a:r>
          </a:p>
        </p:txBody>
      </p:sp>
      <p:sp>
        <p:nvSpPr>
          <p:cNvPr id="74" name="TextBox 73">
            <a:extLst>
              <a:ext uri="{FF2B5EF4-FFF2-40B4-BE49-F238E27FC236}">
                <a16:creationId xmlns:a16="http://schemas.microsoft.com/office/drawing/2014/main" id="{FA9E0A78-0070-4516-B68F-436B7B8723F8}"/>
              </a:ext>
            </a:extLst>
          </p:cNvPr>
          <p:cNvSpPr txBox="1"/>
          <p:nvPr userDrawn="1"/>
        </p:nvSpPr>
        <p:spPr>
          <a:xfrm>
            <a:off x="5910715"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5</a:t>
            </a:r>
          </a:p>
        </p:txBody>
      </p:sp>
      <p:sp>
        <p:nvSpPr>
          <p:cNvPr id="75" name="TextBox 74">
            <a:extLst>
              <a:ext uri="{FF2B5EF4-FFF2-40B4-BE49-F238E27FC236}">
                <a16:creationId xmlns:a16="http://schemas.microsoft.com/office/drawing/2014/main" id="{E228D61A-7EB3-4BBA-9027-251EB76B5DBD}"/>
              </a:ext>
            </a:extLst>
          </p:cNvPr>
          <p:cNvSpPr txBox="1"/>
          <p:nvPr userDrawn="1"/>
        </p:nvSpPr>
        <p:spPr>
          <a:xfrm>
            <a:off x="635566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4</a:t>
            </a:r>
          </a:p>
        </p:txBody>
      </p:sp>
      <p:sp>
        <p:nvSpPr>
          <p:cNvPr id="76" name="TextBox 75">
            <a:extLst>
              <a:ext uri="{FF2B5EF4-FFF2-40B4-BE49-F238E27FC236}">
                <a16:creationId xmlns:a16="http://schemas.microsoft.com/office/drawing/2014/main" id="{6D896AC2-1B91-43C8-93E1-A95EAD32688C}"/>
              </a:ext>
            </a:extLst>
          </p:cNvPr>
          <p:cNvSpPr txBox="1"/>
          <p:nvPr userDrawn="1"/>
        </p:nvSpPr>
        <p:spPr>
          <a:xfrm>
            <a:off x="6818620"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3</a:t>
            </a:r>
          </a:p>
        </p:txBody>
      </p:sp>
      <p:sp>
        <p:nvSpPr>
          <p:cNvPr id="77" name="TextBox 76">
            <a:extLst>
              <a:ext uri="{FF2B5EF4-FFF2-40B4-BE49-F238E27FC236}">
                <a16:creationId xmlns:a16="http://schemas.microsoft.com/office/drawing/2014/main" id="{69756CE6-D436-4B2F-BD28-9CF903EB4769}"/>
              </a:ext>
            </a:extLst>
          </p:cNvPr>
          <p:cNvSpPr txBox="1"/>
          <p:nvPr userDrawn="1"/>
        </p:nvSpPr>
        <p:spPr>
          <a:xfrm>
            <a:off x="7258774"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2</a:t>
            </a:r>
          </a:p>
        </p:txBody>
      </p:sp>
      <p:sp>
        <p:nvSpPr>
          <p:cNvPr id="78" name="TextBox 77">
            <a:extLst>
              <a:ext uri="{FF2B5EF4-FFF2-40B4-BE49-F238E27FC236}">
                <a16:creationId xmlns:a16="http://schemas.microsoft.com/office/drawing/2014/main" id="{AEE5EB6C-F771-4243-B11F-9F937DE7C090}"/>
              </a:ext>
            </a:extLst>
          </p:cNvPr>
          <p:cNvSpPr txBox="1"/>
          <p:nvPr userDrawn="1"/>
        </p:nvSpPr>
        <p:spPr>
          <a:xfrm>
            <a:off x="7714872"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1</a:t>
            </a:r>
          </a:p>
        </p:txBody>
      </p:sp>
      <p:sp>
        <p:nvSpPr>
          <p:cNvPr id="79" name="TextBox 78">
            <a:extLst>
              <a:ext uri="{FF2B5EF4-FFF2-40B4-BE49-F238E27FC236}">
                <a16:creationId xmlns:a16="http://schemas.microsoft.com/office/drawing/2014/main" id="{BDEB082A-BF0C-4418-8906-80442A0951DD}"/>
              </a:ext>
            </a:extLst>
          </p:cNvPr>
          <p:cNvSpPr txBox="1"/>
          <p:nvPr userDrawn="1"/>
        </p:nvSpPr>
        <p:spPr>
          <a:xfrm>
            <a:off x="814818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0</a:t>
            </a:r>
          </a:p>
        </p:txBody>
      </p:sp>
      <p:cxnSp>
        <p:nvCxnSpPr>
          <p:cNvPr id="80" name="Straight Connector 79">
            <a:extLst>
              <a:ext uri="{FF2B5EF4-FFF2-40B4-BE49-F238E27FC236}">
                <a16:creationId xmlns:a16="http://schemas.microsoft.com/office/drawing/2014/main" id="{936B43F5-49BE-49C4-9D0B-43CAD57B6B2E}"/>
              </a:ext>
            </a:extLst>
          </p:cNvPr>
          <p:cNvCxnSpPr/>
          <p:nvPr userDrawn="1"/>
        </p:nvCxnSpPr>
        <p:spPr bwMode="auto">
          <a:xfrm>
            <a:off x="3632470" y="3381840"/>
            <a:ext cx="835949" cy="0"/>
          </a:xfrm>
          <a:prstGeom prst="line">
            <a:avLst/>
          </a:prstGeom>
          <a:solidFill>
            <a:schemeClr val="accent1"/>
          </a:solidFill>
          <a:ln w="28575" cap="flat" cmpd="sng" algn="ctr">
            <a:solidFill>
              <a:srgbClr val="98BA6B"/>
            </a:solidFill>
            <a:prstDash val="solid"/>
            <a:round/>
            <a:headEnd type="diamond" w="med" len="med"/>
            <a:tailEnd type="diamond" w="med" len="med"/>
          </a:ln>
          <a:effectLst/>
        </p:spPr>
      </p:cxnSp>
      <p:cxnSp>
        <p:nvCxnSpPr>
          <p:cNvPr id="81" name="Straight Connector 80">
            <a:extLst>
              <a:ext uri="{FF2B5EF4-FFF2-40B4-BE49-F238E27FC236}">
                <a16:creationId xmlns:a16="http://schemas.microsoft.com/office/drawing/2014/main" id="{4CFD2D17-1DA8-4234-A7BE-389B6CEFF962}"/>
              </a:ext>
            </a:extLst>
          </p:cNvPr>
          <p:cNvCxnSpPr/>
          <p:nvPr userDrawn="1"/>
        </p:nvCxnSpPr>
        <p:spPr bwMode="auto">
          <a:xfrm>
            <a:off x="4549111" y="3381840"/>
            <a:ext cx="832514" cy="0"/>
          </a:xfrm>
          <a:prstGeom prst="line">
            <a:avLst/>
          </a:prstGeom>
          <a:solidFill>
            <a:schemeClr val="accent1"/>
          </a:solidFill>
          <a:ln w="28575" cap="flat" cmpd="sng" algn="ctr">
            <a:solidFill>
              <a:srgbClr val="FFBB4E"/>
            </a:solidFill>
            <a:prstDash val="solid"/>
            <a:round/>
            <a:headEnd type="diamond" w="med" len="med"/>
            <a:tailEnd type="diamond" w="med" len="med"/>
          </a:ln>
          <a:effectLst/>
        </p:spPr>
      </p:cxnSp>
      <p:cxnSp>
        <p:nvCxnSpPr>
          <p:cNvPr id="82" name="Straight Connector 81">
            <a:extLst>
              <a:ext uri="{FF2B5EF4-FFF2-40B4-BE49-F238E27FC236}">
                <a16:creationId xmlns:a16="http://schemas.microsoft.com/office/drawing/2014/main" id="{5B7EB744-EDD8-4362-A204-3B7E59F5BB40}"/>
              </a:ext>
            </a:extLst>
          </p:cNvPr>
          <p:cNvCxnSpPr/>
          <p:nvPr userDrawn="1"/>
        </p:nvCxnSpPr>
        <p:spPr bwMode="auto">
          <a:xfrm>
            <a:off x="5463779" y="3381840"/>
            <a:ext cx="3126581" cy="0"/>
          </a:xfrm>
          <a:prstGeom prst="line">
            <a:avLst/>
          </a:prstGeom>
          <a:solidFill>
            <a:schemeClr val="accent1"/>
          </a:solidFill>
          <a:ln w="28575" cap="flat" cmpd="sng" algn="ctr">
            <a:solidFill>
              <a:srgbClr val="C34C67"/>
            </a:solidFill>
            <a:prstDash val="solid"/>
            <a:round/>
            <a:headEnd type="diamond" w="med" len="med"/>
            <a:tailEnd type="diamond" w="med" len="med"/>
          </a:ln>
          <a:effectLst/>
        </p:spPr>
      </p:cxnSp>
      <p:sp>
        <p:nvSpPr>
          <p:cNvPr id="83" name="Bent Arrow 42">
            <a:extLst>
              <a:ext uri="{FF2B5EF4-FFF2-40B4-BE49-F238E27FC236}">
                <a16:creationId xmlns:a16="http://schemas.microsoft.com/office/drawing/2014/main" id="{77D7CAA1-9C5E-4EC1-A59F-1793655378BB}"/>
              </a:ext>
            </a:extLst>
          </p:cNvPr>
          <p:cNvSpPr/>
          <p:nvPr userDrawn="1"/>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4" name="Bent Arrow 43">
            <a:extLst>
              <a:ext uri="{FF2B5EF4-FFF2-40B4-BE49-F238E27FC236}">
                <a16:creationId xmlns:a16="http://schemas.microsoft.com/office/drawing/2014/main" id="{62E975A1-3ADE-4FF9-8A6C-2DF61292F8D1}"/>
              </a:ext>
            </a:extLst>
          </p:cNvPr>
          <p:cNvSpPr/>
          <p:nvPr userDrawn="1"/>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5" name="Bent Arrow 44">
            <a:extLst>
              <a:ext uri="{FF2B5EF4-FFF2-40B4-BE49-F238E27FC236}">
                <a16:creationId xmlns:a16="http://schemas.microsoft.com/office/drawing/2014/main" id="{D1C7088D-63C8-4847-A521-963B51AD2D6D}"/>
              </a:ext>
            </a:extLst>
          </p:cNvPr>
          <p:cNvSpPr/>
          <p:nvPr userDrawn="1"/>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477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íða1_tex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6E9CBD-76AA-D742-A39D-F983042FB83A}"/>
              </a:ext>
            </a:extLst>
          </p:cNvPr>
          <p:cNvPicPr>
            <a:picLocks noChangeAspect="1"/>
          </p:cNvPicPr>
          <p:nvPr userDrawn="1"/>
        </p:nvPicPr>
        <p:blipFill>
          <a:blip r:embed="rId2"/>
          <a:stretch>
            <a:fillRect/>
          </a:stretch>
        </p:blipFill>
        <p:spPr>
          <a:xfrm>
            <a:off x="1959" y="0"/>
            <a:ext cx="9140082" cy="5143500"/>
          </a:xfrm>
          <a:prstGeom prst="rect">
            <a:avLst/>
          </a:prstGeom>
        </p:spPr>
      </p:pic>
      <p:sp>
        <p:nvSpPr>
          <p:cNvPr id="2" name="Title 1"/>
          <p:cNvSpPr>
            <a:spLocks noGrp="1"/>
          </p:cNvSpPr>
          <p:nvPr>
            <p:ph type="ctrTitle"/>
          </p:nvPr>
        </p:nvSpPr>
        <p:spPr>
          <a:xfrm>
            <a:off x="1565564" y="3158836"/>
            <a:ext cx="7264525" cy="982072"/>
          </a:xfrm>
        </p:spPr>
        <p:txBody>
          <a:bodyPr anchor="b">
            <a:normAutofit/>
          </a:bodyPr>
          <a:lstStyle>
            <a:lvl1pPr algn="r">
              <a:defRPr sz="3200" b="0" i="0">
                <a:solidFill>
                  <a:schemeClr val="tx1"/>
                </a:solidFill>
                <a:latin typeface="Verdana" charset="0"/>
                <a:ea typeface="Verdana" charset="0"/>
                <a:cs typeface="Verdana" charset="0"/>
              </a:defRPr>
            </a:lvl1pPr>
          </a:lstStyle>
          <a:p>
            <a:r>
              <a:rPr lang="en-US" dirty="0"/>
              <a:t>Click to edit Master title style</a:t>
            </a:r>
          </a:p>
        </p:txBody>
      </p:sp>
      <p:sp>
        <p:nvSpPr>
          <p:cNvPr id="3" name="Subtitle 2"/>
          <p:cNvSpPr>
            <a:spLocks noGrp="1"/>
          </p:cNvSpPr>
          <p:nvPr>
            <p:ph type="subTitle" idx="1"/>
          </p:nvPr>
        </p:nvSpPr>
        <p:spPr>
          <a:xfrm>
            <a:off x="1565564" y="4293092"/>
            <a:ext cx="7264525" cy="680690"/>
          </a:xfrm>
        </p:spPr>
        <p:txBody>
          <a:bodyPr>
            <a:normAutofit/>
          </a:bodyPr>
          <a:lstStyle>
            <a:lvl1pPr marL="0" indent="0" algn="r">
              <a:buNone/>
              <a:defRPr sz="1600" b="0" i="0">
                <a:solidFill>
                  <a:schemeClr val="tx1"/>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307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íða2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9A8FE-2753-D745-9CCA-6975A52707E3}"/>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39666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íða4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8A8D4-D185-2A43-8CE0-FD5A765EA1A0}"/>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78044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orsíða_hví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0109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lliglæra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AD382-1F38-8F45-ACE0-E72FD53F7CC1}"/>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96743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illiglæra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282DAA-1087-BA4D-80F9-70270B018C52}"/>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355494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illisíða_hví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E7BEE-6A88-5447-A0AD-19DF0F868BA1}"/>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77" y="0"/>
            <a:ext cx="9142223" cy="5143500"/>
          </a:xfrm>
          <a:prstGeom prst="rect">
            <a:avLst/>
          </a:prstGeom>
        </p:spPr>
      </p:pic>
      <p:sp>
        <p:nvSpPr>
          <p:cNvPr id="2" name="Title Placeholder 1"/>
          <p:cNvSpPr>
            <a:spLocks noGrp="1"/>
          </p:cNvSpPr>
          <p:nvPr>
            <p:ph type="title"/>
          </p:nvPr>
        </p:nvSpPr>
        <p:spPr>
          <a:xfrm>
            <a:off x="318655" y="273844"/>
            <a:ext cx="8196695" cy="7513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18655" y="1369219"/>
            <a:ext cx="8196695" cy="2981108"/>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011483"/>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79" r:id="rId3"/>
    <p:sldLayoutId id="2147483674" r:id="rId4"/>
    <p:sldLayoutId id="2147483676" r:id="rId5"/>
    <p:sldLayoutId id="2147483672" r:id="rId6"/>
    <p:sldLayoutId id="2147483686" r:id="rId7"/>
    <p:sldLayoutId id="2147483688" r:id="rId8"/>
    <p:sldLayoutId id="2147483663" r:id="rId9"/>
    <p:sldLayoutId id="2147483662" r:id="rId10"/>
    <p:sldLayoutId id="2147483664" r:id="rId11"/>
    <p:sldLayoutId id="2147483666" r:id="rId12"/>
    <p:sldLayoutId id="2147483667" r:id="rId13"/>
  </p:sldLayoutIdLst>
  <p:txStyles>
    <p:title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084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r" rtl="0" eaLnBrk="1" fontAlgn="base" hangingPunct="1">
        <a:spcBef>
          <a:spcPct val="0"/>
        </a:spcBef>
        <a:spcAft>
          <a:spcPct val="0"/>
        </a:spcAft>
        <a:defRPr sz="2400">
          <a:solidFill>
            <a:schemeClr val="tx2"/>
          </a:solidFill>
          <a:latin typeface="Calibri" pitchFamily="34" charset="0"/>
          <a:ea typeface="+mj-ea"/>
          <a:cs typeface="+mj-cs"/>
        </a:defRPr>
      </a:lvl1pPr>
      <a:lvl2pPr algn="r" rtl="0" eaLnBrk="1" fontAlgn="base" hangingPunct="1">
        <a:spcBef>
          <a:spcPct val="0"/>
        </a:spcBef>
        <a:spcAft>
          <a:spcPct val="0"/>
        </a:spcAft>
        <a:defRPr sz="2400">
          <a:solidFill>
            <a:schemeClr val="tx2"/>
          </a:solidFill>
          <a:latin typeface="Calibri" pitchFamily="34" charset="0"/>
        </a:defRPr>
      </a:lvl2pPr>
      <a:lvl3pPr algn="r" rtl="0" eaLnBrk="1" fontAlgn="base" hangingPunct="1">
        <a:spcBef>
          <a:spcPct val="0"/>
        </a:spcBef>
        <a:spcAft>
          <a:spcPct val="0"/>
        </a:spcAft>
        <a:defRPr sz="2400">
          <a:solidFill>
            <a:schemeClr val="tx2"/>
          </a:solidFill>
          <a:latin typeface="Calibri" pitchFamily="34" charset="0"/>
        </a:defRPr>
      </a:lvl3pPr>
      <a:lvl4pPr algn="r" rtl="0" eaLnBrk="1" fontAlgn="base" hangingPunct="1">
        <a:spcBef>
          <a:spcPct val="0"/>
        </a:spcBef>
        <a:spcAft>
          <a:spcPct val="0"/>
        </a:spcAft>
        <a:defRPr sz="2400">
          <a:solidFill>
            <a:schemeClr val="tx2"/>
          </a:solidFill>
          <a:latin typeface="Calibri" pitchFamily="34" charset="0"/>
        </a:defRPr>
      </a:lvl4pPr>
      <a:lvl5pPr algn="r" rtl="0" eaLnBrk="1" fontAlgn="base" hangingPunct="1">
        <a:spcBef>
          <a:spcPct val="0"/>
        </a:spcBef>
        <a:spcAft>
          <a:spcPct val="0"/>
        </a:spcAft>
        <a:defRPr sz="2400">
          <a:solidFill>
            <a:schemeClr val="tx2"/>
          </a:solidFill>
          <a:latin typeface="Calibri" pitchFamily="34" charset="0"/>
        </a:defRPr>
      </a:lvl5pPr>
      <a:lvl6pPr marL="342900" algn="r" rtl="0" eaLnBrk="1" fontAlgn="base" hangingPunct="1">
        <a:spcBef>
          <a:spcPct val="0"/>
        </a:spcBef>
        <a:spcAft>
          <a:spcPct val="0"/>
        </a:spcAft>
        <a:defRPr sz="3300">
          <a:solidFill>
            <a:schemeClr val="tx2"/>
          </a:solidFill>
          <a:latin typeface="Arial" charset="0"/>
        </a:defRPr>
      </a:lvl6pPr>
      <a:lvl7pPr marL="685800" algn="r" rtl="0" eaLnBrk="1" fontAlgn="base" hangingPunct="1">
        <a:spcBef>
          <a:spcPct val="0"/>
        </a:spcBef>
        <a:spcAft>
          <a:spcPct val="0"/>
        </a:spcAft>
        <a:defRPr sz="3300">
          <a:solidFill>
            <a:schemeClr val="tx2"/>
          </a:solidFill>
          <a:latin typeface="Arial" charset="0"/>
        </a:defRPr>
      </a:lvl7pPr>
      <a:lvl8pPr marL="1028700" algn="r" rtl="0" eaLnBrk="1" fontAlgn="base" hangingPunct="1">
        <a:spcBef>
          <a:spcPct val="0"/>
        </a:spcBef>
        <a:spcAft>
          <a:spcPct val="0"/>
        </a:spcAft>
        <a:defRPr sz="3300">
          <a:solidFill>
            <a:schemeClr val="tx2"/>
          </a:solidFill>
          <a:latin typeface="Arial" charset="0"/>
        </a:defRPr>
      </a:lvl8pPr>
      <a:lvl9pPr marL="1371600" algn="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None/>
        <a:defRPr sz="825">
          <a:solidFill>
            <a:schemeClr val="tx1"/>
          </a:solidFill>
          <a:latin typeface="Calibri"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Calibri" pitchFamily="34" charset="0"/>
        </a:defRPr>
      </a:lvl2pPr>
      <a:lvl3pPr marL="857250" indent="-171450" algn="l" rtl="0" eaLnBrk="1" fontAlgn="base" hangingPunct="1">
        <a:spcBef>
          <a:spcPct val="20000"/>
        </a:spcBef>
        <a:spcAft>
          <a:spcPct val="0"/>
        </a:spcAft>
        <a:buChar char="•"/>
        <a:defRPr sz="1800">
          <a:solidFill>
            <a:schemeClr val="tx1"/>
          </a:solidFill>
          <a:latin typeface="Calibri" pitchFamily="34" charset="0"/>
        </a:defRPr>
      </a:lvl3pPr>
      <a:lvl4pPr marL="1200150" indent="-171450" algn="l" rtl="0" eaLnBrk="1" fontAlgn="base" hangingPunct="1">
        <a:spcBef>
          <a:spcPct val="20000"/>
        </a:spcBef>
        <a:spcAft>
          <a:spcPct val="0"/>
        </a:spcAft>
        <a:buChar char="–"/>
        <a:defRPr sz="1500">
          <a:solidFill>
            <a:schemeClr val="tx1"/>
          </a:solidFill>
          <a:latin typeface="Calibri" pitchFamily="34" charset="0"/>
        </a:defRPr>
      </a:lvl4pPr>
      <a:lvl5pPr marL="1543050" indent="-171450" algn="l" rtl="0" eaLnBrk="1" fontAlgn="base" hangingPunct="1">
        <a:spcBef>
          <a:spcPct val="20000"/>
        </a:spcBef>
        <a:spcAft>
          <a:spcPct val="0"/>
        </a:spcAft>
        <a:buChar char="»"/>
        <a:defRPr sz="1500">
          <a:solidFill>
            <a:schemeClr val="tx1"/>
          </a:solidFill>
          <a:latin typeface="Calibri"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is-I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ætó">
            <a:extLst>
              <a:ext uri="{FF2B5EF4-FFF2-40B4-BE49-F238E27FC236}">
                <a16:creationId xmlns:a16="http://schemas.microsoft.com/office/drawing/2014/main" id="{CB803A22-B82F-4D99-9D1E-92C893D5DDD2}"/>
              </a:ext>
            </a:extLst>
          </p:cNvPr>
          <p:cNvSpPr txBox="1"/>
          <p:nvPr/>
        </p:nvSpPr>
        <p:spPr>
          <a:xfrm>
            <a:off x="782215" y="1619296"/>
            <a:ext cx="5400618" cy="86946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defRPr sz="25000" b="0">
                <a:latin typeface="Ahkio"/>
                <a:ea typeface="Ahkio"/>
                <a:cs typeface="Ahkio"/>
                <a:sym typeface="Ahkio"/>
              </a:defRPr>
            </a:lvl1pPr>
          </a:lstStyle>
          <a:p>
            <a:r>
              <a:rPr lang="is-IS" sz="4800" dirty="0">
                <a:latin typeface="PF Din Text Cond Pro XBlack" panose="02000500000000090004" pitchFamily="2" charset="0"/>
              </a:rPr>
              <a:t> </a:t>
            </a:r>
            <a:r>
              <a:rPr lang="is-IS" sz="5400" dirty="0">
                <a:latin typeface="PF Din Text Cond Pro XBlack" panose="02000500000000090004" pitchFamily="2" charset="0"/>
              </a:rPr>
              <a:t>	</a:t>
            </a:r>
            <a:endParaRPr sz="5400" dirty="0"/>
          </a:p>
        </p:txBody>
      </p:sp>
      <p:sp>
        <p:nvSpPr>
          <p:cNvPr id="3" name="Í sama farinu…">
            <a:extLst>
              <a:ext uri="{FF2B5EF4-FFF2-40B4-BE49-F238E27FC236}">
                <a16:creationId xmlns:a16="http://schemas.microsoft.com/office/drawing/2014/main" id="{2174291B-12E2-4DD1-82AD-8A1021DF1795}"/>
              </a:ext>
            </a:extLst>
          </p:cNvPr>
          <p:cNvSpPr txBox="1">
            <a:spLocks/>
          </p:cNvSpPr>
          <p:nvPr/>
        </p:nvSpPr>
        <p:spPr>
          <a:xfrm>
            <a:off x="782214" y="1619296"/>
            <a:ext cx="7205339" cy="869469"/>
          </a:xfrm>
          <a:prstGeom prst="rect">
            <a:avLst/>
          </a:prstGeom>
        </p:spPr>
        <p:txBody>
          <a:bodyPr>
            <a:normAutofit fontScale="25000" lnSpcReduction="20000"/>
          </a:bodyPr>
          <a:lst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a:lstStyle>
          <a:p>
            <a:pPr>
              <a:defRPr sz="8800">
                <a:solidFill>
                  <a:srgbClr val="FFFFFF"/>
                </a:solidFill>
                <a:latin typeface="PFDinTextCondPro-Bold"/>
                <a:ea typeface="PFDinTextCondPro-Bold"/>
                <a:cs typeface="PFDinTextCondPro-Bold"/>
                <a:sym typeface="PFDinTextCondPro-Bold"/>
              </a:defRPr>
            </a:pPr>
            <a:r>
              <a:rPr lang="is-IS" sz="14400" dirty="0">
                <a:latin typeface="PFDinTextCondPro-Bold"/>
                <a:ea typeface="PFDinTextCondPro-Bold"/>
                <a:cs typeface="PFDinTextCondPro-Bold"/>
                <a:sym typeface="PFDinTextCondPro-Bold"/>
              </a:rPr>
              <a:t>Ferli ábendinga</a:t>
            </a: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r>
              <a:rPr lang="is-IS" sz="5600" dirty="0">
                <a:latin typeface="PFDinTextCondPro-Bold"/>
                <a:ea typeface="PFDinTextCondPro-Bold"/>
                <a:cs typeface="PFDinTextCondPro-Bold"/>
                <a:sym typeface="PFDinTextCondPro-Bold"/>
              </a:rPr>
              <a:t>Ágúst 2023</a:t>
            </a:r>
          </a:p>
          <a:p>
            <a:pPr>
              <a:defRPr sz="8800">
                <a:solidFill>
                  <a:srgbClr val="FFFFFF"/>
                </a:solidFill>
                <a:latin typeface="PFDinTextCondPro-Bold"/>
                <a:ea typeface="PFDinTextCondPro-Bold"/>
                <a:cs typeface="PFDinTextCondPro-Bold"/>
                <a:sym typeface="PFDinTextCondPro-Bold"/>
              </a:defRPr>
            </a:pPr>
            <a:br>
              <a:rPr lang="is-IS" dirty="0">
                <a:solidFill>
                  <a:srgbClr val="FFFFFF"/>
                </a:solidFill>
                <a:latin typeface="PFDinTextCondPro-Bold"/>
                <a:ea typeface="PFDinTextCondPro-Bold"/>
                <a:cs typeface="PFDinTextCondPro-Bold"/>
                <a:sym typeface="PFDinTextCondPro-Bold"/>
              </a:rPr>
            </a:br>
            <a:endParaRPr lang="is-IS" dirty="0">
              <a:solidFill>
                <a:srgbClr val="FFFFFF"/>
              </a:solidFill>
              <a:latin typeface="PFDinTextCondPro-Bold"/>
              <a:ea typeface="PFDinTextCondPro-Bold"/>
              <a:cs typeface="PFDinTextCondPro-Bold"/>
              <a:sym typeface="PFDinTextCondPro-Bold"/>
            </a:endParaRPr>
          </a:p>
        </p:txBody>
      </p:sp>
    </p:spTree>
    <p:extLst>
      <p:ext uri="{BB962C8B-B14F-4D97-AF65-F5344CB8AC3E}">
        <p14:creationId xmlns:p14="http://schemas.microsoft.com/office/powerpoint/2010/main" val="240802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8">
            <a:extLst>
              <a:ext uri="{FF2B5EF4-FFF2-40B4-BE49-F238E27FC236}">
                <a16:creationId xmlns:a16="http://schemas.microsoft.com/office/drawing/2014/main" id="{723C14FB-FB7A-4D36-B945-A65857C5D3AA}"/>
              </a:ext>
            </a:extLst>
          </p:cNvPr>
          <p:cNvGraphicFramePr>
            <a:graphicFrameLocks noGrp="1"/>
          </p:cNvGraphicFramePr>
          <p:nvPr>
            <p:ph idx="1"/>
            <p:extLst>
              <p:ext uri="{D42A27DB-BD31-4B8C-83A1-F6EECF244321}">
                <p14:modId xmlns:p14="http://schemas.microsoft.com/office/powerpoint/2010/main" val="1859982214"/>
              </p:ext>
            </p:extLst>
          </p:nvPr>
        </p:nvGraphicFramePr>
        <p:xfrm>
          <a:off x="319177" y="1075128"/>
          <a:ext cx="4908684" cy="688821"/>
        </p:xfrm>
        <a:graphic>
          <a:graphicData uri="http://schemas.openxmlformats.org/drawingml/2006/table">
            <a:tbl>
              <a:tblPr firstRow="1" bandRow="1">
                <a:tableStyleId>{21E4AEA4-8DFA-4A89-87EB-49C32662AFE0}</a:tableStyleId>
              </a:tblPr>
              <a:tblGrid>
                <a:gridCol w="562566">
                  <a:extLst>
                    <a:ext uri="{9D8B030D-6E8A-4147-A177-3AD203B41FA5}">
                      <a16:colId xmlns:a16="http://schemas.microsoft.com/office/drawing/2014/main" val="646521962"/>
                    </a:ext>
                  </a:extLst>
                </a:gridCol>
                <a:gridCol w="544286">
                  <a:extLst>
                    <a:ext uri="{9D8B030D-6E8A-4147-A177-3AD203B41FA5}">
                      <a16:colId xmlns:a16="http://schemas.microsoft.com/office/drawing/2014/main" val="547540344"/>
                    </a:ext>
                  </a:extLst>
                </a:gridCol>
                <a:gridCol w="489857">
                  <a:extLst>
                    <a:ext uri="{9D8B030D-6E8A-4147-A177-3AD203B41FA5}">
                      <a16:colId xmlns:a16="http://schemas.microsoft.com/office/drawing/2014/main" val="2272082863"/>
                    </a:ext>
                  </a:extLst>
                </a:gridCol>
                <a:gridCol w="533400">
                  <a:extLst>
                    <a:ext uri="{9D8B030D-6E8A-4147-A177-3AD203B41FA5}">
                      <a16:colId xmlns:a16="http://schemas.microsoft.com/office/drawing/2014/main" val="3743839681"/>
                    </a:ext>
                  </a:extLst>
                </a:gridCol>
                <a:gridCol w="468085">
                  <a:extLst>
                    <a:ext uri="{9D8B030D-6E8A-4147-A177-3AD203B41FA5}">
                      <a16:colId xmlns:a16="http://schemas.microsoft.com/office/drawing/2014/main" val="3086936310"/>
                    </a:ext>
                  </a:extLst>
                </a:gridCol>
                <a:gridCol w="511629">
                  <a:extLst>
                    <a:ext uri="{9D8B030D-6E8A-4147-A177-3AD203B41FA5}">
                      <a16:colId xmlns:a16="http://schemas.microsoft.com/office/drawing/2014/main" val="530400463"/>
                    </a:ext>
                  </a:extLst>
                </a:gridCol>
                <a:gridCol w="1798861">
                  <a:extLst>
                    <a:ext uri="{9D8B030D-6E8A-4147-A177-3AD203B41FA5}">
                      <a16:colId xmlns:a16="http://schemas.microsoft.com/office/drawing/2014/main" val="3791258294"/>
                    </a:ext>
                  </a:extLst>
                </a:gridCol>
              </a:tblGrid>
              <a:tr h="370840">
                <a:tc>
                  <a:txBody>
                    <a:bodyPr/>
                    <a:lstStyle/>
                    <a:p>
                      <a:r>
                        <a:rPr lang="is-IS" dirty="0"/>
                        <a:t>Jan </a:t>
                      </a:r>
                    </a:p>
                  </a:txBody>
                  <a:tcPr/>
                </a:tc>
                <a:tc>
                  <a:txBody>
                    <a:bodyPr/>
                    <a:lstStyle/>
                    <a:p>
                      <a:r>
                        <a:rPr lang="is-IS" dirty="0"/>
                        <a:t>Feb </a:t>
                      </a:r>
                    </a:p>
                  </a:txBody>
                  <a:tcPr/>
                </a:tc>
                <a:tc>
                  <a:txBody>
                    <a:bodyPr/>
                    <a:lstStyle/>
                    <a:p>
                      <a:r>
                        <a:rPr lang="is-IS" dirty="0"/>
                        <a:t>Mar </a:t>
                      </a:r>
                    </a:p>
                  </a:txBody>
                  <a:tcPr/>
                </a:tc>
                <a:tc>
                  <a:txBody>
                    <a:bodyPr/>
                    <a:lstStyle/>
                    <a:p>
                      <a:r>
                        <a:rPr lang="is-IS" dirty="0"/>
                        <a:t>Apr </a:t>
                      </a:r>
                    </a:p>
                  </a:txBody>
                  <a:tcPr/>
                </a:tc>
                <a:tc>
                  <a:txBody>
                    <a:bodyPr/>
                    <a:lstStyle/>
                    <a:p>
                      <a:r>
                        <a:rPr lang="is-IS" dirty="0"/>
                        <a:t>Maí </a:t>
                      </a:r>
                    </a:p>
                  </a:txBody>
                  <a:tcPr/>
                </a:tc>
                <a:tc>
                  <a:txBody>
                    <a:bodyPr/>
                    <a:lstStyle/>
                    <a:p>
                      <a:r>
                        <a:rPr lang="is-IS" dirty="0"/>
                        <a:t>Jún </a:t>
                      </a:r>
                    </a:p>
                  </a:txBody>
                  <a:tcPr/>
                </a:tc>
                <a:tc>
                  <a:txBody>
                    <a:bodyPr/>
                    <a:lstStyle/>
                    <a:p>
                      <a:r>
                        <a:rPr lang="is-IS" dirty="0"/>
                        <a:t>Samt.</a:t>
                      </a:r>
                    </a:p>
                  </a:txBody>
                  <a:tcPr/>
                </a:tc>
                <a:extLst>
                  <a:ext uri="{0D108BD9-81ED-4DB2-BD59-A6C34878D82A}">
                    <a16:rowId xmlns:a16="http://schemas.microsoft.com/office/drawing/2014/main" val="911372904"/>
                  </a:ext>
                </a:extLst>
              </a:tr>
              <a:tr h="317981">
                <a:tc>
                  <a:txBody>
                    <a:bodyPr/>
                    <a:lstStyle/>
                    <a:p>
                      <a:r>
                        <a:rPr lang="is-IS" dirty="0"/>
                        <a:t>434</a:t>
                      </a:r>
                    </a:p>
                  </a:txBody>
                  <a:tcPr/>
                </a:tc>
                <a:tc>
                  <a:txBody>
                    <a:bodyPr/>
                    <a:lstStyle/>
                    <a:p>
                      <a:r>
                        <a:rPr lang="is-IS" dirty="0"/>
                        <a:t>329</a:t>
                      </a:r>
                    </a:p>
                  </a:txBody>
                  <a:tcPr/>
                </a:tc>
                <a:tc>
                  <a:txBody>
                    <a:bodyPr/>
                    <a:lstStyle/>
                    <a:p>
                      <a:r>
                        <a:rPr lang="is-IS" dirty="0"/>
                        <a:t>269</a:t>
                      </a:r>
                    </a:p>
                  </a:txBody>
                  <a:tcPr/>
                </a:tc>
                <a:tc>
                  <a:txBody>
                    <a:bodyPr/>
                    <a:lstStyle/>
                    <a:p>
                      <a:r>
                        <a:rPr lang="is-IS" dirty="0"/>
                        <a:t>142</a:t>
                      </a:r>
                    </a:p>
                  </a:txBody>
                  <a:tcPr/>
                </a:tc>
                <a:tc>
                  <a:txBody>
                    <a:bodyPr/>
                    <a:lstStyle/>
                    <a:p>
                      <a:r>
                        <a:rPr lang="is-IS" dirty="0"/>
                        <a:t>227</a:t>
                      </a:r>
                    </a:p>
                  </a:txBody>
                  <a:tcPr/>
                </a:tc>
                <a:tc>
                  <a:txBody>
                    <a:bodyPr/>
                    <a:lstStyle/>
                    <a:p>
                      <a:r>
                        <a:rPr lang="is-IS" dirty="0"/>
                        <a:t>239</a:t>
                      </a:r>
                    </a:p>
                  </a:txBody>
                  <a:tcPr/>
                </a:tc>
                <a:tc>
                  <a:txBody>
                    <a:bodyPr/>
                    <a:lstStyle/>
                    <a:p>
                      <a:r>
                        <a:rPr lang="is-IS" b="1" dirty="0"/>
                        <a:t>1640</a:t>
                      </a:r>
                    </a:p>
                  </a:txBody>
                  <a:tcPr/>
                </a:tc>
                <a:extLst>
                  <a:ext uri="{0D108BD9-81ED-4DB2-BD59-A6C34878D82A}">
                    <a16:rowId xmlns:a16="http://schemas.microsoft.com/office/drawing/2014/main" val="4292508382"/>
                  </a:ext>
                </a:extLst>
              </a:tr>
            </a:tbl>
          </a:graphicData>
        </a:graphic>
      </p:graphicFrame>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Fjöldi ábendinga jan-jún 2023</a:t>
            </a:r>
          </a:p>
        </p:txBody>
      </p:sp>
      <p:sp>
        <p:nvSpPr>
          <p:cNvPr id="21" name="TextBox 20">
            <a:extLst>
              <a:ext uri="{FF2B5EF4-FFF2-40B4-BE49-F238E27FC236}">
                <a16:creationId xmlns:a16="http://schemas.microsoft.com/office/drawing/2014/main" id="{2100CB73-A697-4643-B979-0021EB9AD967}"/>
              </a:ext>
            </a:extLst>
          </p:cNvPr>
          <p:cNvSpPr txBox="1"/>
          <p:nvPr/>
        </p:nvSpPr>
        <p:spPr>
          <a:xfrm>
            <a:off x="224286" y="2070383"/>
            <a:ext cx="4231335" cy="1908215"/>
          </a:xfrm>
          <a:prstGeom prst="rect">
            <a:avLst/>
          </a:prstGeom>
          <a:noFill/>
        </p:spPr>
        <p:txBody>
          <a:bodyPr wrap="square" rtlCol="0">
            <a:spAutoFit/>
          </a:bodyPr>
          <a:lstStyle/>
          <a:p>
            <a:pPr marL="285750" indent="-285750">
              <a:buFont typeface="Arial" panose="020B0604020202020204" pitchFamily="34" charset="0"/>
              <a:buChar char="•"/>
            </a:pPr>
            <a:r>
              <a:rPr lang="is-IS" sz="1400" dirty="0"/>
              <a:t>Fjöldi ábendinga það sem af er 2023</a:t>
            </a:r>
          </a:p>
          <a:p>
            <a:pPr marL="285750" indent="-285750">
              <a:buFont typeface="Arial" panose="020B0604020202020204" pitchFamily="34" charset="0"/>
              <a:buChar char="•"/>
            </a:pPr>
            <a:endParaRPr lang="is-IS" sz="1400" dirty="0"/>
          </a:p>
          <a:p>
            <a:pPr marL="628650" lvl="1" indent="-285750">
              <a:buFont typeface="Arial" panose="020B0604020202020204" pitchFamily="34" charset="0"/>
              <a:buChar char="•"/>
            </a:pPr>
            <a:r>
              <a:rPr lang="is-IS" sz="1400" dirty="0"/>
              <a:t>Fjöldi ábendinga sveiflast eftir mánuðum</a:t>
            </a:r>
          </a:p>
          <a:p>
            <a:pPr marL="628650" lvl="1" indent="-285750">
              <a:buFont typeface="Arial" panose="020B0604020202020204" pitchFamily="34" charset="0"/>
              <a:buChar char="•"/>
            </a:pPr>
            <a:r>
              <a:rPr lang="is-IS" sz="1400" dirty="0"/>
              <a:t>Flestar ábendingar í janúar/febrúar. Mikil fylgni á milli farþegafjölda og fjölda ábendinga</a:t>
            </a:r>
          </a:p>
          <a:p>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354144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Fjöldi ábendinga ársins 2022</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11627"/>
            <a:ext cx="7884543" cy="2800767"/>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Enn eru flestar ábendingar vegna framkomu vagnstjóra</a:t>
            </a:r>
          </a:p>
          <a:p>
            <a:pPr marL="628650" lvl="1" indent="-285750">
              <a:buFont typeface="Arial" panose="020B0604020202020204" pitchFamily="34" charset="0"/>
              <a:buChar char="•"/>
            </a:pPr>
            <a:r>
              <a:rPr lang="is-IS" sz="1600" dirty="0"/>
              <a:t>Klappið/greiðsla fargjalda</a:t>
            </a:r>
          </a:p>
          <a:p>
            <a:pPr marL="628650" lvl="1" indent="-285750">
              <a:buFont typeface="Arial" panose="020B0604020202020204" pitchFamily="34" charset="0"/>
              <a:buChar char="•"/>
            </a:pPr>
            <a:r>
              <a:rPr lang="is-IS" sz="1600" dirty="0"/>
              <a:t>Hópar </a:t>
            </a:r>
          </a:p>
          <a:p>
            <a:pPr marL="628650" lvl="1" indent="-285750">
              <a:buFont typeface="Arial" panose="020B0604020202020204" pitchFamily="34" charset="0"/>
              <a:buChar char="•"/>
            </a:pPr>
            <a:r>
              <a:rPr lang="is-IS" sz="1600" dirty="0"/>
              <a:t>Reiðhjól</a:t>
            </a:r>
          </a:p>
          <a:p>
            <a:pPr marL="285750" indent="-285750">
              <a:buFont typeface="Arial" panose="020B0604020202020204" pitchFamily="34" charset="0"/>
              <a:buChar char="•"/>
            </a:pPr>
            <a:r>
              <a:rPr lang="is-IS" sz="1600" dirty="0"/>
              <a:t>Næst flestar ábendingar eru um aksturslag</a:t>
            </a:r>
          </a:p>
          <a:p>
            <a:pPr marL="285750" indent="-285750">
              <a:buFont typeface="Arial" panose="020B0604020202020204" pitchFamily="34" charset="0"/>
              <a:buChar char="•"/>
            </a:pPr>
            <a:r>
              <a:rPr lang="is-IS" sz="1600" dirty="0"/>
              <a:t>Þar á eftir eru ábendingar um að vagn stöðvaði ekki á biðstöð</a:t>
            </a:r>
          </a:p>
          <a:p>
            <a:pPr marL="285750" indent="-285750">
              <a:buFont typeface="Arial" panose="020B0604020202020204" pitchFamily="34" charset="0"/>
              <a:buChar char="•"/>
            </a:pPr>
            <a:r>
              <a:rPr lang="is-IS" sz="1600" dirty="0"/>
              <a:t>Aðrar ábendingar eru t.d. vagn kom of snemma, kom of seint eða kom ekki, vagn beið ekki eftir mætingu, vagnstjóri notar snjallsíma, ástand vagnsins og slys/óhapp</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192311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Ferli ábendinga</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11627"/>
            <a:ext cx="7884543" cy="3785652"/>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Ábendingar berast með ýmsum hætti, s.s. í tölvupósti, í gegnum ábendingaform á heimasíðu, á samfélagsmiðlum og símtölum.</a:t>
            </a:r>
          </a:p>
          <a:p>
            <a:pPr marL="285750" indent="-285750">
              <a:buFont typeface="Arial" panose="020B0604020202020204" pitchFamily="34" charset="0"/>
              <a:buChar char="•"/>
            </a:pPr>
            <a:r>
              <a:rPr lang="is-IS" sz="1600" dirty="0"/>
              <a:t>Allar ábendingar eru skráðar í ábendingakerfi – One Systems</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Allar ábendingar eru flokkaðar eftir eðli þeirra og mikilvægi</a:t>
            </a:r>
          </a:p>
          <a:p>
            <a:pPr marL="628650" lvl="1" indent="-285750">
              <a:buFont typeface="Arial" panose="020B0604020202020204" pitchFamily="34" charset="0"/>
              <a:buChar char="•"/>
            </a:pPr>
            <a:r>
              <a:rPr lang="is-IS" sz="1600" dirty="0"/>
              <a:t>Framkoma</a:t>
            </a:r>
          </a:p>
          <a:p>
            <a:pPr marL="628650" lvl="1" indent="-285750">
              <a:buFont typeface="Arial" panose="020B0604020202020204" pitchFamily="34" charset="0"/>
              <a:buChar char="•"/>
            </a:pPr>
            <a:r>
              <a:rPr lang="is-IS" sz="1600" dirty="0"/>
              <a:t>Aksturslag</a:t>
            </a:r>
          </a:p>
          <a:p>
            <a:pPr marL="628650" lvl="1" indent="-285750">
              <a:buFont typeface="Arial" panose="020B0604020202020204" pitchFamily="34" charset="0"/>
              <a:buChar char="•"/>
            </a:pPr>
            <a:r>
              <a:rPr lang="is-IS" sz="1600" dirty="0"/>
              <a:t>Ástand vagns</a:t>
            </a:r>
          </a:p>
          <a:p>
            <a:pPr marL="628650" lvl="1" indent="-285750">
              <a:buFont typeface="Arial" panose="020B0604020202020204" pitchFamily="34" charset="0"/>
              <a:buChar char="•"/>
            </a:pPr>
            <a:r>
              <a:rPr lang="is-IS" sz="1600" dirty="0"/>
              <a:t>Slys/óhapp</a:t>
            </a:r>
          </a:p>
          <a:p>
            <a:pPr marL="628650" lvl="1" indent="-285750">
              <a:buFont typeface="Arial" panose="020B0604020202020204" pitchFamily="34" charset="0"/>
              <a:buChar char="•"/>
            </a:pPr>
            <a:r>
              <a:rPr lang="is-IS" sz="1600" dirty="0"/>
              <a:t>Of seint/snemma</a:t>
            </a:r>
          </a:p>
          <a:p>
            <a:pPr marL="628650" lvl="1" indent="-285750">
              <a:buFont typeface="Arial" panose="020B0604020202020204" pitchFamily="34" charset="0"/>
              <a:buChar char="•"/>
            </a:pPr>
            <a:r>
              <a:rPr lang="is-IS" sz="1600" dirty="0"/>
              <a:t>Stöðvar ekki á biðstöð</a:t>
            </a:r>
          </a:p>
          <a:p>
            <a:pPr marL="628650" lvl="1" indent="-285750">
              <a:buFont typeface="Arial" panose="020B0604020202020204" pitchFamily="34" charset="0"/>
              <a:buChar char="•"/>
            </a:pPr>
            <a:r>
              <a:rPr lang="is-IS" sz="1600" dirty="0"/>
              <a:t>….</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269709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Ferli ábendinga</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695488"/>
            <a:ext cx="7884543" cy="5509200"/>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Ábendingar eru skráðar á ábyrgðaraðila eftir eðli atviks og ber þeim að vinna að lausn.</a:t>
            </a:r>
          </a:p>
          <a:p>
            <a:pPr marL="628650" lvl="1" indent="-285750">
              <a:buFont typeface="Arial" panose="020B0604020202020204" pitchFamily="34" charset="0"/>
              <a:buChar char="•"/>
            </a:pPr>
            <a:r>
              <a:rPr lang="is-IS" sz="1600" dirty="0"/>
              <a:t>Akstursdeild Strætó</a:t>
            </a:r>
          </a:p>
          <a:p>
            <a:pPr marL="628650" lvl="1" indent="-285750">
              <a:buFont typeface="Arial" panose="020B0604020202020204" pitchFamily="34" charset="0"/>
              <a:buChar char="•"/>
            </a:pPr>
            <a:r>
              <a:rPr lang="is-IS" sz="1600" dirty="0"/>
              <a:t>Kynnisferðir</a:t>
            </a:r>
          </a:p>
          <a:p>
            <a:pPr marL="628650" lvl="1" indent="-285750">
              <a:buFont typeface="Arial" panose="020B0604020202020204" pitchFamily="34" charset="0"/>
              <a:buChar char="•"/>
            </a:pPr>
            <a:r>
              <a:rPr lang="is-IS" sz="1600" dirty="0"/>
              <a:t>Hagvagnar</a:t>
            </a:r>
          </a:p>
          <a:p>
            <a:pPr marL="628650" lvl="1" indent="-285750">
              <a:buFont typeface="Arial" panose="020B0604020202020204" pitchFamily="34" charset="0"/>
              <a:buChar char="•"/>
            </a:pPr>
            <a:r>
              <a:rPr lang="is-IS" sz="1600" dirty="0"/>
              <a:t>Hópbílar</a:t>
            </a:r>
          </a:p>
          <a:p>
            <a:pPr marL="628650" lvl="1" indent="-285750">
              <a:buFont typeface="Arial" panose="020B0604020202020204" pitchFamily="34" charset="0"/>
              <a:buChar char="•"/>
            </a:pPr>
            <a:r>
              <a:rPr lang="is-IS" sz="1600" dirty="0"/>
              <a:t>Þjónustuver</a:t>
            </a:r>
          </a:p>
          <a:p>
            <a:pPr marL="628650" lvl="1" indent="-285750">
              <a:buFont typeface="Arial" panose="020B0604020202020204" pitchFamily="34" charset="0"/>
              <a:buChar char="•"/>
            </a:pPr>
            <a:r>
              <a:rPr lang="is-IS" sz="1600" dirty="0" err="1"/>
              <a:t>Pant</a:t>
            </a:r>
            <a:endParaRPr lang="is-IS" sz="1600" dirty="0"/>
          </a:p>
          <a:p>
            <a:pPr lvl="1"/>
            <a:endParaRPr lang="is-IS" sz="1600" dirty="0"/>
          </a:p>
          <a:p>
            <a:pPr marL="285750" indent="-285750">
              <a:buFont typeface="Arial" panose="020B0604020202020204" pitchFamily="34" charset="0"/>
              <a:buChar char="•"/>
            </a:pPr>
            <a:r>
              <a:rPr lang="is-IS" sz="1600" dirty="0"/>
              <a:t>Lausn ábendingar skráð og merkt vinnslu lokið.</a:t>
            </a:r>
          </a:p>
          <a:p>
            <a:pPr marL="285750" indent="-285750">
              <a:buFont typeface="Arial" panose="020B0604020202020204" pitchFamily="34" charset="0"/>
              <a:buChar char="•"/>
            </a:pPr>
            <a:r>
              <a:rPr lang="is-IS" sz="1600" dirty="0"/>
              <a:t>Ef málið er þess eðlis eða sérstaklega óskað eftir, hefur deildarstjóri farþegaþjónustu samband </a:t>
            </a:r>
            <a:r>
              <a:rPr lang="is-IS" sz="1600" dirty="0" err="1"/>
              <a:t>símleiðis</a:t>
            </a:r>
            <a:r>
              <a:rPr lang="is-IS" sz="1600" dirty="0"/>
              <a:t> eða í tölvupósti við viðkomandi viðskiptavin.</a:t>
            </a:r>
          </a:p>
          <a:p>
            <a:pPr marL="285750" indent="-285750">
              <a:buFont typeface="Arial" panose="020B0604020202020204" pitchFamily="34" charset="0"/>
              <a:buChar char="•"/>
            </a:pPr>
            <a:r>
              <a:rPr lang="is-IS" sz="1600" dirty="0"/>
              <a:t>Annars skráir fulltrúi á mannauðs- og gæðasviði úrlausn ábendingar í ábendingakerfi sem sendir sjálfvirkt svar til viðskiptavinar.</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Reglulega er farið yfir ábendingar á framkvæmdastjórnarfundum og á fundum með verktökum. </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31443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75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R Survey Results">
  <a:themeElements>
    <a:clrScheme name="MMR">
      <a:dk1>
        <a:srgbClr val="000000"/>
      </a:dk1>
      <a:lt1>
        <a:srgbClr val="FFFFFF"/>
      </a:lt1>
      <a:dk2>
        <a:srgbClr val="000000"/>
      </a:dk2>
      <a:lt2>
        <a:srgbClr val="808080"/>
      </a:lt2>
      <a:accent1>
        <a:srgbClr val="4F81BD"/>
      </a:accent1>
      <a:accent2>
        <a:srgbClr val="BC4542"/>
      </a:accent2>
      <a:accent3>
        <a:srgbClr val="9BBB59"/>
      </a:accent3>
      <a:accent4>
        <a:srgbClr val="977FB3"/>
      </a:accent4>
      <a:accent5>
        <a:srgbClr val="FFC30B"/>
      </a:accent5>
      <a:accent6>
        <a:srgbClr val="B8CCE4"/>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R_Light_is.potx" id="{643A4700-4C4F-49E6-B945-3070B7446AD3}" vid="{767943CD-D97B-4E00-82AE-5E3DFC65DE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5866</TotalTime>
  <Words>274</Words>
  <Application>Microsoft Office PowerPoint</Application>
  <PresentationFormat>On-screen Show (16:9)</PresentationFormat>
  <Paragraphs>70</Paragraphs>
  <Slides>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Ahkio</vt:lpstr>
      <vt:lpstr>Arial</vt:lpstr>
      <vt:lpstr>Calibri</vt:lpstr>
      <vt:lpstr>PF Din Text Cond Pro XBlack</vt:lpstr>
      <vt:lpstr>PFDinTextCondPro-Bold</vt:lpstr>
      <vt:lpstr>Verdana</vt:lpstr>
      <vt:lpstr>Office Theme</vt:lpstr>
      <vt:lpstr>MMR Survey Results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Sigríður Harðardóttir</dc:creator>
  <cp:lastModifiedBy>Herdís Steinarsdóttir</cp:lastModifiedBy>
  <cp:revision>69</cp:revision>
  <dcterms:created xsi:type="dcterms:W3CDTF">2020-02-14T14:23:40Z</dcterms:created>
  <dcterms:modified xsi:type="dcterms:W3CDTF">2023-09-04T15:27:15Z</dcterms:modified>
</cp:coreProperties>
</file>