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</p:sldMasterIdLst>
  <p:notesMasterIdLst>
    <p:notesMasterId r:id="rId11"/>
  </p:notesMasterIdLst>
  <p:sldIdLst>
    <p:sldId id="256" r:id="rId4"/>
    <p:sldId id="257" r:id="rId5"/>
    <p:sldId id="258" r:id="rId6"/>
    <p:sldId id="261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B775F-B275-9283-5ACC-48815002C249}" name="Herdís Steinarsdóttir" initials="HS" userId="S::herdis@straeto.is::6dc94a93-00b8-4478-a59e-d3841cc39b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298" autoAdjust="0"/>
  </p:normalViewPr>
  <p:slideViewPr>
    <p:cSldViewPr snapToGrid="0" showGuides="1">
      <p:cViewPr varScale="1">
        <p:scale>
          <a:sx n="88" d="100"/>
          <a:sy n="88" d="100"/>
        </p:scale>
        <p:origin x="14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05E47-0F04-4FCC-969E-38A179E811B1}" type="datetimeFigureOut">
              <a:rPr lang="is-IS" smtClean="0"/>
              <a:t>20.6.2023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9B0B4-526A-436B-B8A1-3099212B0B4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307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9B0B4-526A-436B-B8A1-3099212B0B4B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1722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9B0B4-526A-436B-B8A1-3099212B0B4B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4830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68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EB4C-9EA4-200E-B40B-3EC7245E1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5D44-F922-B215-312B-1E7658EC5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1A16F-3101-9F96-D70E-48B56F64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AD79-1C90-49B1-A6CA-471335663304}" type="datetimeFigureOut">
              <a:rPr lang="is-IS" smtClean="0"/>
              <a:t>20.6.2023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8467E-A56F-3FF9-13FD-9AB53A3A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C159D-5A2C-0D91-E5D4-EE8B9A57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CAF-0E89-45D9-BE29-B9058387C1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120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43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EB4C-9EA4-200E-B40B-3EC7245E1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5D44-F922-B215-312B-1E7658EC5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1A16F-3101-9F96-D70E-48B56F64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AD79-1C90-49B1-A6CA-471335663304}" type="datetimeFigureOut">
              <a:rPr lang="is-IS" smtClean="0"/>
              <a:t>20.6.2023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8467E-A56F-3FF9-13FD-9AB53A3A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C159D-5A2C-0D91-E5D4-EE8B9A57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CAF-0E89-45D9-BE29-B9058387C1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1432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349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0065-3E44-DF19-6CC9-4179530CC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Rýnihópar Strætó</a:t>
            </a:r>
            <a:br>
              <a:rPr lang="is-IS" dirty="0"/>
            </a:br>
            <a:r>
              <a:rPr lang="is-IS" dirty="0"/>
              <a:t>25-34 ára</a:t>
            </a:r>
          </a:p>
        </p:txBody>
      </p:sp>
    </p:spTree>
    <p:extLst>
      <p:ext uri="{BB962C8B-B14F-4D97-AF65-F5344CB8AC3E}">
        <p14:creationId xmlns:p14="http://schemas.microsoft.com/office/powerpoint/2010/main" val="320471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0065-3E44-DF19-6CC9-4179530CCD4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471" y="351398"/>
            <a:ext cx="9144000" cy="760226"/>
          </a:xfrm>
        </p:spPr>
        <p:txBody>
          <a:bodyPr/>
          <a:lstStyle/>
          <a:p>
            <a:r>
              <a:rPr lang="is-IS" dirty="0"/>
              <a:t>Rýnihópar Strætó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649566-B668-66DC-EA4D-5FE3C31D0276}"/>
              </a:ext>
            </a:extLst>
          </p:cNvPr>
          <p:cNvSpPr txBox="1">
            <a:spLocks/>
          </p:cNvSpPr>
          <p:nvPr/>
        </p:nvSpPr>
        <p:spPr>
          <a:xfrm>
            <a:off x="421342" y="1525775"/>
            <a:ext cx="9144000" cy="42743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2800" dirty="0"/>
              <a:t>Prósent stýrði rýnihópaviðtölum 10. maí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2800" dirty="0"/>
              <a:t>Aldurshópurinn 25 – 34 ára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dirty="0"/>
              <a:t>ánægja mælist ítrekað minnst meðal þessa hóps í viðhorfs- og þjónustukönnunum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2800" dirty="0"/>
              <a:t>2 rýnihópar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dirty="0"/>
              <a:t>Nota Strætó – 9 þátttakendur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dirty="0"/>
              <a:t>Nota ekki Strætó – 5 þátttakendur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2800" dirty="0"/>
              <a:t>Hluti af verkefni sem er styrkt úr sóknaráætlun höfuðborgarsvæðisins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s-IS" sz="2800" dirty="0"/>
          </a:p>
          <a:p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5082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0065-3E44-DF19-6CC9-4179530CCD4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471" y="351398"/>
            <a:ext cx="9144000" cy="760226"/>
          </a:xfrm>
        </p:spPr>
        <p:txBody>
          <a:bodyPr/>
          <a:lstStyle/>
          <a:p>
            <a:r>
              <a:rPr lang="is-IS" dirty="0"/>
              <a:t>Rýnihópar Strætó - Almennar umræður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33FF42-E38C-87C2-AE4B-97D4FDFAFC7E}"/>
              </a:ext>
            </a:extLst>
          </p:cNvPr>
          <p:cNvSpPr txBox="1">
            <a:spLocks/>
          </p:cNvSpPr>
          <p:nvPr/>
        </p:nvSpPr>
        <p:spPr>
          <a:xfrm>
            <a:off x="259979" y="1654875"/>
            <a:ext cx="4823010" cy="532326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s-IS" sz="2000" b="1" dirty="0"/>
              <a:t>Almennt um Strætó og þjónustuna</a:t>
            </a:r>
            <a:endParaRPr lang="is-IS" sz="1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Flestir viðmælendur samnýta Strætó og aðra ferðamáta (einkabíl eða hjóla)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Aksturslag vagnstjóra rætt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Óáreiðanleiki í kerfinu og tíðni ferða gerir þeim erfiðara fyrir að nýta strætó í auknum mæli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Umhverfissjónarmið og kostnaður nefnd sem helstu ástæður fyrir því að fólk velji að taka strætó</a:t>
            </a:r>
          </a:p>
          <a:p>
            <a:r>
              <a:rPr lang="is-IS" sz="2000" b="1" dirty="0"/>
              <a:t>Notendur Strætó – staðalímynd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Mjög fjölbreyttur hópur fólks – teygir sig yfir flesta hópa samfélagsins. Hópurinn átti erfitt með að festa einhverja ákveðna </a:t>
            </a:r>
            <a:r>
              <a:rPr lang="is-IS" sz="1400" dirty="0" err="1"/>
              <a:t>steríótýpu</a:t>
            </a:r>
            <a:r>
              <a:rPr lang="is-IS" sz="1400" dirty="0"/>
              <a:t>. Helst að það sé lítið af „jakkafataklæddu fólki“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Hópurinn ræddi það að þau geri ráð fyrir því að þeir sem nota aldrei strætó fái allt aðra mynd í hugann þegar þau eru spurð að þessari spurningu</a:t>
            </a:r>
          </a:p>
          <a:p>
            <a:r>
              <a:rPr lang="is-IS" sz="2000" b="1" dirty="0"/>
              <a:t>Jákvæðir og neikvæðir þættir tengdir Strætó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Umhverfisvænt, aukið frelsi fyrir marga, </a:t>
            </a:r>
            <a:r>
              <a:rPr lang="is-IS" sz="1400" i="1" dirty="0"/>
              <a:t>„Næturstrætó geggjað </a:t>
            </a:r>
            <a:r>
              <a:rPr lang="is-IS" sz="1400" i="1" dirty="0" err="1"/>
              <a:t>konsept</a:t>
            </a:r>
            <a:r>
              <a:rPr lang="is-IS" sz="1400" i="1" dirty="0"/>
              <a:t>“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Verð full hátt, setja aukið fjármagn í þjónustuna til að ná fram auknu þjónustustigi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s-I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92BE0F-4AB1-F992-C230-369D9E66EE28}"/>
              </a:ext>
            </a:extLst>
          </p:cNvPr>
          <p:cNvSpPr txBox="1">
            <a:spLocks/>
          </p:cNvSpPr>
          <p:nvPr/>
        </p:nvSpPr>
        <p:spPr>
          <a:xfrm>
            <a:off x="5423648" y="1685364"/>
            <a:ext cx="4823010" cy="532326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s-IS" sz="2000" b="1" dirty="0"/>
              <a:t>Almennt um Strætó og þjónustuna</a:t>
            </a:r>
            <a:endParaRPr lang="is-IS" sz="1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Viðmælendur höfðu mjög mismikla reynslu af strætó, en voru flest sammála að hún væri ekki góð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i="1" dirty="0"/>
              <a:t>„Tímaáætlanir standast ekki og tíðni er of lítil“ „Um leið og þú þarft að taka fleiri en einn vagn þá er þetta frekar glatað“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i="1" dirty="0"/>
              <a:t>„Ekki fjölskylduvænt og tekur of langan tíma</a:t>
            </a:r>
            <a:r>
              <a:rPr lang="is-IS" sz="1400" dirty="0"/>
              <a:t>“ </a:t>
            </a:r>
          </a:p>
          <a:p>
            <a:r>
              <a:rPr lang="is-IS" sz="2000" b="1" dirty="0"/>
              <a:t>Notendur Strætó – staðalímynd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Öryrkjar, námsmenn og innflytjendur, eða þeir sem hafa ekki efni á bíl og </a:t>
            </a:r>
            <a:r>
              <a:rPr lang="is-IS" sz="1400" b="1" dirty="0"/>
              <a:t>neyðast </a:t>
            </a:r>
            <a:r>
              <a:rPr lang="is-IS" sz="1400" dirty="0"/>
              <a:t>þ.a.l. til að taka strætó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Einn viðmælandi talar um að stór hópur fólks kjósi þennan ferðamáta af umhverfissjónarmiðum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Hallærislegt að þurfa að taka strætó</a:t>
            </a:r>
          </a:p>
          <a:p>
            <a:r>
              <a:rPr lang="is-IS" sz="2000" b="1" dirty="0"/>
              <a:t>Jákvæðir og neikvæðir þættir tengdir Strætó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Ódýrt og góður kostur ef þú er ekki í ástandi til að aka bíl, umhverfisvænt.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Tíðni þarf að vera meiri, skiptistöðvar eins og </a:t>
            </a:r>
            <a:r>
              <a:rPr lang="is-IS" sz="1400" dirty="0" err="1"/>
              <a:t>Mjóddin</a:t>
            </a:r>
            <a:r>
              <a:rPr lang="is-IS" sz="1400" dirty="0"/>
              <a:t> þarf að vera öruggari og meira aðlaðandi staður fyrir farþega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is-IS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1BE8F2-A1FF-1093-68B4-7E105D1FCE10}"/>
              </a:ext>
            </a:extLst>
          </p:cNvPr>
          <p:cNvCxnSpPr>
            <a:cxnSpLocks/>
          </p:cNvCxnSpPr>
          <p:nvPr/>
        </p:nvCxnSpPr>
        <p:spPr>
          <a:xfrm>
            <a:off x="5253318" y="1192306"/>
            <a:ext cx="0" cy="553122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60158C-3089-A447-E616-92597178E969}"/>
              </a:ext>
            </a:extLst>
          </p:cNvPr>
          <p:cNvCxnSpPr>
            <a:cxnSpLocks/>
          </p:cNvCxnSpPr>
          <p:nvPr/>
        </p:nvCxnSpPr>
        <p:spPr>
          <a:xfrm>
            <a:off x="349624" y="1192306"/>
            <a:ext cx="972670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9BC83D7-2E40-FA53-BC44-5A4E09FBE11D}"/>
              </a:ext>
            </a:extLst>
          </p:cNvPr>
          <p:cNvSpPr txBox="1">
            <a:spLocks/>
          </p:cNvSpPr>
          <p:nvPr/>
        </p:nvSpPr>
        <p:spPr>
          <a:xfrm>
            <a:off x="1685367" y="1262250"/>
            <a:ext cx="1972234" cy="53610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/>
              <a:t>Nota Strætó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43E3A3-1365-0979-9FF0-DEC7F108EF73}"/>
              </a:ext>
            </a:extLst>
          </p:cNvPr>
          <p:cNvSpPr txBox="1">
            <a:spLocks/>
          </p:cNvSpPr>
          <p:nvPr/>
        </p:nvSpPr>
        <p:spPr>
          <a:xfrm>
            <a:off x="6678706" y="1272989"/>
            <a:ext cx="2572870" cy="53610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i="1" dirty="0"/>
              <a:t>Nota </a:t>
            </a:r>
            <a:r>
              <a:rPr lang="is-IS" sz="2800" b="1" i="1" u="sng" dirty="0"/>
              <a:t>ekki</a:t>
            </a:r>
            <a:r>
              <a:rPr lang="is-IS" sz="2800" b="1" i="1" dirty="0"/>
              <a:t> Strætó</a:t>
            </a:r>
          </a:p>
        </p:txBody>
      </p:sp>
    </p:spTree>
    <p:extLst>
      <p:ext uri="{BB962C8B-B14F-4D97-AF65-F5344CB8AC3E}">
        <p14:creationId xmlns:p14="http://schemas.microsoft.com/office/powerpoint/2010/main" val="77515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0065-3E44-DF19-6CC9-4179530CCD4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471" y="351398"/>
            <a:ext cx="9144000" cy="760226"/>
          </a:xfrm>
        </p:spPr>
        <p:txBody>
          <a:bodyPr/>
          <a:lstStyle/>
          <a:p>
            <a:r>
              <a:rPr lang="is-IS" sz="3600" dirty="0"/>
              <a:t>Rýnihópar Strætó – Klapp umræður og annað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33FF42-E38C-87C2-AE4B-97D4FDFAFC7E}"/>
              </a:ext>
            </a:extLst>
          </p:cNvPr>
          <p:cNvSpPr txBox="1">
            <a:spLocks/>
          </p:cNvSpPr>
          <p:nvPr/>
        </p:nvSpPr>
        <p:spPr>
          <a:xfrm>
            <a:off x="134470" y="1685363"/>
            <a:ext cx="4948511" cy="532326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s-IS" sz="2000" b="1" dirty="0"/>
              <a:t>Almennt um Klapp</a:t>
            </a:r>
            <a:endParaRPr lang="is-IS" sz="1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Viðmælendur höfðu allir notað klappið nokkuð oft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Mjög ólík upplifun milli viðmælenda, allt frá því að það væri pirrandi sbr. tímafrekt og stressandi.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2 viðmælendur töluðu nokkuð vel um kerfið. Var „pirrandi“ í upphafi en sé mun betra í dag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Flestir sammála um að það væri mikil framför ef hlutverk vagnstjóra sem „dyravörður“ myndi minnka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Allir héldu að ekki væri hægt að greiða með reiðufé</a:t>
            </a:r>
          </a:p>
          <a:p>
            <a:r>
              <a:rPr lang="is-IS" sz="2000" b="1" dirty="0"/>
              <a:t>Upplýsingar í Klappinu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Helmingurinn af hópnum vissi ekki af rauntímaupplýsingum í Klappinu/ upplýsingum um leiðarkerfið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Nokkrir notuðu enn gamla appið þar sem þau héldu að rauntímakortið og „</a:t>
            </a:r>
            <a:r>
              <a:rPr lang="is-IS" sz="1400" dirty="0" err="1"/>
              <a:t>journey</a:t>
            </a:r>
            <a:r>
              <a:rPr lang="is-IS" sz="1400" dirty="0"/>
              <a:t> </a:t>
            </a:r>
            <a:r>
              <a:rPr lang="is-IS" sz="1400" dirty="0" err="1"/>
              <a:t>planner</a:t>
            </a:r>
            <a:r>
              <a:rPr lang="is-IS" sz="1400" dirty="0"/>
              <a:t>“ væru ekki til staðar í Klappinu</a:t>
            </a:r>
          </a:p>
          <a:p>
            <a:r>
              <a:rPr lang="is-IS" sz="2000" b="1" dirty="0"/>
              <a:t>Örflæði og Strætó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Flestir nýttu </a:t>
            </a:r>
            <a:r>
              <a:rPr lang="is-IS" sz="1400" dirty="0" err="1"/>
              <a:t>rafskútur</a:t>
            </a:r>
            <a:r>
              <a:rPr lang="is-IS" sz="14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Voru mjög jákvæð gagnvart samnýtingu strætó og </a:t>
            </a:r>
            <a:r>
              <a:rPr lang="is-IS" sz="1400" dirty="0" err="1"/>
              <a:t>rafskútna</a:t>
            </a:r>
            <a:endParaRPr lang="is-IS" sz="1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Tveir vissu um Hopp/</a:t>
            </a:r>
            <a:r>
              <a:rPr lang="is-IS" sz="1400" dirty="0" err="1"/>
              <a:t>Zolo</a:t>
            </a:r>
            <a:r>
              <a:rPr lang="is-IS" sz="1400" dirty="0"/>
              <a:t> upplýsingar í klapp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Flestir myndu nota þjónustur beggja ef aðgengi væri meira í kringum helstu biðstöðvar</a:t>
            </a:r>
            <a:endParaRPr lang="is-I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92BE0F-4AB1-F992-C230-369D9E66EE28}"/>
              </a:ext>
            </a:extLst>
          </p:cNvPr>
          <p:cNvSpPr txBox="1">
            <a:spLocks/>
          </p:cNvSpPr>
          <p:nvPr/>
        </p:nvSpPr>
        <p:spPr>
          <a:xfrm>
            <a:off x="5423648" y="1685364"/>
            <a:ext cx="4823010" cy="532326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s-IS" sz="2000" b="1" dirty="0"/>
              <a:t>Almennt um Klapp</a:t>
            </a:r>
            <a:endParaRPr lang="is-IS" sz="1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Aðeins tveir viðmælendur höfðu prófað að nota klappið eða sótt það í símann sinn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Skoðanir þeirra þó mjög litaðar af umræðu og fréttaumfjöllun. „mikið bilað“ „flókið að kaupa miða“ „stressandi“. Töluðu um að á ákveðnu tímabili hafi verið rosalega neikvæð umræða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Myndu vilja geta notað </a:t>
            </a:r>
            <a:r>
              <a:rPr lang="is-IS" sz="1400" dirty="0" err="1"/>
              <a:t>apple</a:t>
            </a:r>
            <a:r>
              <a:rPr lang="is-IS" sz="1400" dirty="0"/>
              <a:t> </a:t>
            </a:r>
            <a:r>
              <a:rPr lang="is-IS" sz="1400" dirty="0" err="1"/>
              <a:t>pay</a:t>
            </a:r>
            <a:r>
              <a:rPr lang="is-IS" sz="1400" dirty="0"/>
              <a:t> eða álíka þjónustu.</a:t>
            </a:r>
          </a:p>
          <a:p>
            <a:r>
              <a:rPr lang="is-IS" sz="2000" b="1" dirty="0"/>
              <a:t>Örflæði og Strætó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Enginn viðmælandi notaði Hopp reglulega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1400" dirty="0"/>
              <a:t>Enginn vissi af virkni í klappinu varðandi upplýsingar um </a:t>
            </a:r>
            <a:r>
              <a:rPr lang="is-IS" sz="1400" dirty="0" err="1"/>
              <a:t>rafskútur</a:t>
            </a:r>
            <a:r>
              <a:rPr lang="is-IS" sz="1400" dirty="0"/>
              <a:t> og að hægt væri að taka frá hjól í Klappinu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1BE8F2-A1FF-1093-68B4-7E105D1FCE10}"/>
              </a:ext>
            </a:extLst>
          </p:cNvPr>
          <p:cNvCxnSpPr>
            <a:cxnSpLocks/>
          </p:cNvCxnSpPr>
          <p:nvPr/>
        </p:nvCxnSpPr>
        <p:spPr>
          <a:xfrm>
            <a:off x="5253318" y="1192306"/>
            <a:ext cx="0" cy="553122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60158C-3089-A447-E616-92597178E969}"/>
              </a:ext>
            </a:extLst>
          </p:cNvPr>
          <p:cNvCxnSpPr>
            <a:cxnSpLocks/>
          </p:cNvCxnSpPr>
          <p:nvPr/>
        </p:nvCxnSpPr>
        <p:spPr>
          <a:xfrm>
            <a:off x="349624" y="1192306"/>
            <a:ext cx="972670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9BC83D7-2E40-FA53-BC44-5A4E09FBE11D}"/>
              </a:ext>
            </a:extLst>
          </p:cNvPr>
          <p:cNvSpPr txBox="1">
            <a:spLocks/>
          </p:cNvSpPr>
          <p:nvPr/>
        </p:nvSpPr>
        <p:spPr>
          <a:xfrm>
            <a:off x="1685367" y="1262250"/>
            <a:ext cx="1972234" cy="53610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dirty="0"/>
              <a:t>Nota Strætó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43E3A3-1365-0979-9FF0-DEC7F108EF73}"/>
              </a:ext>
            </a:extLst>
          </p:cNvPr>
          <p:cNvSpPr txBox="1">
            <a:spLocks/>
          </p:cNvSpPr>
          <p:nvPr/>
        </p:nvSpPr>
        <p:spPr>
          <a:xfrm>
            <a:off x="6678706" y="1272989"/>
            <a:ext cx="2572870" cy="53610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800" b="1" i="1" dirty="0"/>
              <a:t>Nota </a:t>
            </a:r>
            <a:r>
              <a:rPr lang="is-IS" sz="2800" b="1" i="1" u="sng" dirty="0"/>
              <a:t>ekki</a:t>
            </a:r>
            <a:r>
              <a:rPr lang="is-IS" sz="2800" b="1" i="1" dirty="0"/>
              <a:t> Strætó</a:t>
            </a:r>
          </a:p>
        </p:txBody>
      </p:sp>
    </p:spTree>
    <p:extLst>
      <p:ext uri="{BB962C8B-B14F-4D97-AF65-F5344CB8AC3E}">
        <p14:creationId xmlns:p14="http://schemas.microsoft.com/office/powerpoint/2010/main" val="162356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0065-3E44-DF19-6CC9-4179530CCD4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471" y="351398"/>
            <a:ext cx="9144000" cy="760226"/>
          </a:xfrm>
        </p:spPr>
        <p:txBody>
          <a:bodyPr/>
          <a:lstStyle/>
          <a:p>
            <a:r>
              <a:rPr lang="is-IS" dirty="0"/>
              <a:t>Tilgangur rýnihópanna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33FF42-E38C-87C2-AE4B-97D4FDFAFC7E}"/>
              </a:ext>
            </a:extLst>
          </p:cNvPr>
          <p:cNvSpPr txBox="1">
            <a:spLocks/>
          </p:cNvSpPr>
          <p:nvPr/>
        </p:nvSpPr>
        <p:spPr>
          <a:xfrm>
            <a:off x="421342" y="1525775"/>
            <a:ext cx="9144000" cy="42743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2800" dirty="0"/>
              <a:t>Viðmælendahópurinn sker sig úr samanborið við aðra aldurshópa í undanförnum skoðanakönnunum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is-IS" sz="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2400" dirty="0"/>
              <a:t>Áberandi neikvæðastur gagnvart Strætó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2800" dirty="0"/>
              <a:t>Grunnur að markaðsherferð sem miðuð er sérstaklega á þennan hóp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s-IS" sz="2400" dirty="0"/>
              <a:t>Ásamt öðrum aldurshópum í kring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2800" dirty="0"/>
              <a:t>Ætlað að takast á við þau vandamál sem koma upp í rýnihópunum</a:t>
            </a:r>
          </a:p>
          <a:p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420945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0065-3E44-DF19-6CC9-4179530CCD4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4471" y="351398"/>
            <a:ext cx="9144000" cy="760226"/>
          </a:xfrm>
        </p:spPr>
        <p:txBody>
          <a:bodyPr/>
          <a:lstStyle/>
          <a:p>
            <a:r>
              <a:rPr lang="is-IS" dirty="0"/>
              <a:t>Afurð verkefnisins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33FF42-E38C-87C2-AE4B-97D4FDFAFC7E}"/>
              </a:ext>
            </a:extLst>
          </p:cNvPr>
          <p:cNvSpPr txBox="1">
            <a:spLocks/>
          </p:cNvSpPr>
          <p:nvPr/>
        </p:nvSpPr>
        <p:spPr>
          <a:xfrm>
            <a:off x="421342" y="1525775"/>
            <a:ext cx="9144000" cy="427439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2800" dirty="0"/>
              <a:t>Strætó „</a:t>
            </a:r>
            <a:r>
              <a:rPr lang="is-IS" sz="2800" dirty="0" err="1"/>
              <a:t>Masterclass</a:t>
            </a:r>
            <a:r>
              <a:rPr lang="is-IS" sz="2800" dirty="0"/>
              <a:t>“ herferðarmyndbönd með Vilhelm </a:t>
            </a:r>
            <a:r>
              <a:rPr lang="is-IS" sz="2800" dirty="0" err="1"/>
              <a:t>Neto</a:t>
            </a:r>
            <a:endParaRPr lang="is-IS" sz="28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s-IS" sz="2800" dirty="0"/>
              <a:t>Markmiðið að koma skilaboðum varðandi þjónustuna og að hjálpa íbúum að nýta sér almenningssamgöngur með því að reyna að </a:t>
            </a:r>
            <a:r>
              <a:rPr lang="is-IS" sz="2800" i="1" dirty="0"/>
              <a:t>„stinga á hin ýmsu kýli</a:t>
            </a:r>
            <a:r>
              <a:rPr lang="is-IS" sz="2800" dirty="0"/>
              <a:t>“ sem eru í umræðunni í samfélaginu um Strætó og Klapp á léttan og skemmtilegan hátt</a:t>
            </a:r>
            <a:endParaRPr lang="is-IS" sz="200" dirty="0"/>
          </a:p>
          <a:p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4452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FB9098-9FC5-5435-FFFD-B5716CD00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8" y="527837"/>
            <a:ext cx="10121152" cy="58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1741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Strætó powerpoint grunnur</Template>
  <TotalTime>1933</TotalTime>
  <Words>708</Words>
  <Application>Microsoft Office PowerPoint</Application>
  <PresentationFormat>Widescreen</PresentationFormat>
  <Paragraphs>70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GT America Rg</vt:lpstr>
      <vt:lpstr>1_Custom Design</vt:lpstr>
      <vt:lpstr>Custom Design</vt:lpstr>
      <vt:lpstr>2_Custom Design</vt:lpstr>
      <vt:lpstr>Rýnihópar Strætó 25-34 ára</vt:lpstr>
      <vt:lpstr>Rýnihópar Strætó</vt:lpstr>
      <vt:lpstr>Rýnihópar Strætó - Almennar umræður</vt:lpstr>
      <vt:lpstr>Rýnihópar Strætó – Klapp umræður og annað</vt:lpstr>
      <vt:lpstr>Tilgangur rýnihópanna</vt:lpstr>
      <vt:lpstr>Afurð verkefnisins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Rýnihópar Strætó 25-34 ára</dc:title>
  <dc:creator>Markús Vilhjálmsson</dc:creator>
  <cp:lastModifiedBy>Herdís Steinarsdóttir</cp:lastModifiedBy>
  <cp:revision>6</cp:revision>
  <dcterms:created xsi:type="dcterms:W3CDTF">2023-06-02T10:56:07Z</dcterms:created>
  <dcterms:modified xsi:type="dcterms:W3CDTF">2023-06-20T08:27:20Z</dcterms:modified>
</cp:coreProperties>
</file>