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  <p:sldMasterId id="2147483667" r:id="rId3"/>
  </p:sldMasterIdLst>
  <p:sldIdLst>
    <p:sldId id="256" r:id="rId4"/>
    <p:sldId id="258" r:id="rId5"/>
    <p:sldId id="265" r:id="rId6"/>
    <p:sldId id="259" r:id="rId7"/>
    <p:sldId id="260" r:id="rId8"/>
    <p:sldId id="263" r:id="rId9"/>
    <p:sldId id="261" r:id="rId10"/>
    <p:sldId id="266" r:id="rId11"/>
    <p:sldId id="268" r:id="rId12"/>
  </p:sldIdLst>
  <p:sldSz cx="12192000" cy="6858000"/>
  <p:notesSz cx="6858000" cy="9144000"/>
  <p:defaultTextStyle>
    <a:defPPr>
      <a:defRPr lang="en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1168" autoAdjust="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rdís Steinarsdóttir" userId="6dc94a93-00b8-4478-a59e-d3841cc39b1d" providerId="ADAL" clId="{62FF4B11-489B-4C87-86F7-E600F28198D2}"/>
    <pc:docChg chg="modSld">
      <pc:chgData name="Herdís Steinarsdóttir" userId="6dc94a93-00b8-4478-a59e-d3841cc39b1d" providerId="ADAL" clId="{62FF4B11-489B-4C87-86F7-E600F28198D2}" dt="2023-01-05T14:35:52.852" v="30" actId="20577"/>
      <pc:docMkLst>
        <pc:docMk/>
      </pc:docMkLst>
      <pc:sldChg chg="modSp mod">
        <pc:chgData name="Herdís Steinarsdóttir" userId="6dc94a93-00b8-4478-a59e-d3841cc39b1d" providerId="ADAL" clId="{62FF4B11-489B-4C87-86F7-E600F28198D2}" dt="2023-01-05T14:30:58.174" v="3" actId="20577"/>
        <pc:sldMkLst>
          <pc:docMk/>
          <pc:sldMk cId="163945242" sldId="258"/>
        </pc:sldMkLst>
        <pc:spChg chg="mod">
          <ac:chgData name="Herdís Steinarsdóttir" userId="6dc94a93-00b8-4478-a59e-d3841cc39b1d" providerId="ADAL" clId="{62FF4B11-489B-4C87-86F7-E600F28198D2}" dt="2023-01-05T14:30:38.478" v="1" actId="20577"/>
          <ac:spMkLst>
            <pc:docMk/>
            <pc:sldMk cId="163945242" sldId="258"/>
            <ac:spMk id="6" creationId="{228872B8-6453-0A1C-5459-2292BC4D9778}"/>
          </ac:spMkLst>
        </pc:spChg>
        <pc:spChg chg="mod">
          <ac:chgData name="Herdís Steinarsdóttir" userId="6dc94a93-00b8-4478-a59e-d3841cc39b1d" providerId="ADAL" clId="{62FF4B11-489B-4C87-86F7-E600F28198D2}" dt="2023-01-05T14:30:58.174" v="3" actId="20577"/>
          <ac:spMkLst>
            <pc:docMk/>
            <pc:sldMk cId="163945242" sldId="258"/>
            <ac:spMk id="9" creationId="{24B65284-6A3A-8F0A-8AB7-A7BD67A92040}"/>
          </ac:spMkLst>
        </pc:spChg>
      </pc:sldChg>
      <pc:sldChg chg="modSp mod">
        <pc:chgData name="Herdís Steinarsdóttir" userId="6dc94a93-00b8-4478-a59e-d3841cc39b1d" providerId="ADAL" clId="{62FF4B11-489B-4C87-86F7-E600F28198D2}" dt="2023-01-05T14:32:05.745" v="12" actId="20577"/>
        <pc:sldMkLst>
          <pc:docMk/>
          <pc:sldMk cId="2091812176" sldId="259"/>
        </pc:sldMkLst>
        <pc:spChg chg="mod">
          <ac:chgData name="Herdís Steinarsdóttir" userId="6dc94a93-00b8-4478-a59e-d3841cc39b1d" providerId="ADAL" clId="{62FF4B11-489B-4C87-86F7-E600F28198D2}" dt="2023-01-05T14:32:05.745" v="12" actId="20577"/>
          <ac:spMkLst>
            <pc:docMk/>
            <pc:sldMk cId="2091812176" sldId="259"/>
            <ac:spMk id="9" creationId="{24B65284-6A3A-8F0A-8AB7-A7BD67A92040}"/>
          </ac:spMkLst>
        </pc:spChg>
      </pc:sldChg>
      <pc:sldChg chg="modSp mod">
        <pc:chgData name="Herdís Steinarsdóttir" userId="6dc94a93-00b8-4478-a59e-d3841cc39b1d" providerId="ADAL" clId="{62FF4B11-489B-4C87-86F7-E600F28198D2}" dt="2023-01-05T14:33:07.846" v="16" actId="20577"/>
        <pc:sldMkLst>
          <pc:docMk/>
          <pc:sldMk cId="2584486523" sldId="260"/>
        </pc:sldMkLst>
        <pc:spChg chg="mod">
          <ac:chgData name="Herdís Steinarsdóttir" userId="6dc94a93-00b8-4478-a59e-d3841cc39b1d" providerId="ADAL" clId="{62FF4B11-489B-4C87-86F7-E600F28198D2}" dt="2023-01-05T14:33:07.846" v="16" actId="20577"/>
          <ac:spMkLst>
            <pc:docMk/>
            <pc:sldMk cId="2584486523" sldId="260"/>
            <ac:spMk id="9" creationId="{24B65284-6A3A-8F0A-8AB7-A7BD67A92040}"/>
          </ac:spMkLst>
        </pc:spChg>
      </pc:sldChg>
      <pc:sldChg chg="modSp mod">
        <pc:chgData name="Herdís Steinarsdóttir" userId="6dc94a93-00b8-4478-a59e-d3841cc39b1d" providerId="ADAL" clId="{62FF4B11-489B-4C87-86F7-E600F28198D2}" dt="2023-01-05T14:33:59.209" v="17" actId="20577"/>
        <pc:sldMkLst>
          <pc:docMk/>
          <pc:sldMk cId="4024547953" sldId="263"/>
        </pc:sldMkLst>
        <pc:spChg chg="mod">
          <ac:chgData name="Herdís Steinarsdóttir" userId="6dc94a93-00b8-4478-a59e-d3841cc39b1d" providerId="ADAL" clId="{62FF4B11-489B-4C87-86F7-E600F28198D2}" dt="2023-01-05T14:33:59.209" v="17" actId="20577"/>
          <ac:spMkLst>
            <pc:docMk/>
            <pc:sldMk cId="4024547953" sldId="263"/>
            <ac:spMk id="9" creationId="{24B65284-6A3A-8F0A-8AB7-A7BD67A92040}"/>
          </ac:spMkLst>
        </pc:spChg>
      </pc:sldChg>
      <pc:sldChg chg="modSp mod">
        <pc:chgData name="Herdís Steinarsdóttir" userId="6dc94a93-00b8-4478-a59e-d3841cc39b1d" providerId="ADAL" clId="{62FF4B11-489B-4C87-86F7-E600F28198D2}" dt="2023-01-05T14:35:52.852" v="30" actId="20577"/>
        <pc:sldMkLst>
          <pc:docMk/>
          <pc:sldMk cId="2955349921" sldId="265"/>
        </pc:sldMkLst>
        <pc:spChg chg="mod">
          <ac:chgData name="Herdís Steinarsdóttir" userId="6dc94a93-00b8-4478-a59e-d3841cc39b1d" providerId="ADAL" clId="{62FF4B11-489B-4C87-86F7-E600F28198D2}" dt="2023-01-05T14:35:52.852" v="30" actId="20577"/>
          <ac:spMkLst>
            <pc:docMk/>
            <pc:sldMk cId="2955349921" sldId="265"/>
            <ac:spMk id="9" creationId="{24B65284-6A3A-8F0A-8AB7-A7BD67A92040}"/>
          </ac:spMkLst>
        </pc:spChg>
      </pc:sldChg>
      <pc:sldChg chg="modSp mod">
        <pc:chgData name="Herdís Steinarsdóttir" userId="6dc94a93-00b8-4478-a59e-d3841cc39b1d" providerId="ADAL" clId="{62FF4B11-489B-4C87-86F7-E600F28198D2}" dt="2023-01-05T14:35:28.980" v="27" actId="20577"/>
        <pc:sldMkLst>
          <pc:docMk/>
          <pc:sldMk cId="161601434" sldId="268"/>
        </pc:sldMkLst>
        <pc:spChg chg="mod">
          <ac:chgData name="Herdís Steinarsdóttir" userId="6dc94a93-00b8-4478-a59e-d3841cc39b1d" providerId="ADAL" clId="{62FF4B11-489B-4C87-86F7-E600F28198D2}" dt="2023-01-05T14:35:28.980" v="27" actId="20577"/>
          <ac:spMkLst>
            <pc:docMk/>
            <pc:sldMk cId="161601434" sldId="268"/>
            <ac:spMk id="9" creationId="{24B65284-6A3A-8F0A-8AB7-A7BD67A9204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982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15F8D-B46D-A1D3-29CF-1D1C79100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6257BA-B959-8B35-7DF1-C122C13901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DB41BB-6248-27DB-A780-FB00F8116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9A5B9-CD3B-4646-BBF2-8CC88DB20CF9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0F450C-7B99-8C85-408A-64AECAD74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9E5621-7D38-6CAC-5BD0-6EA15F438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063FC-6118-4F1A-83A0-324165402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901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3311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1001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F995EEC-9302-594E-BB22-2E116BDA0177}"/>
              </a:ext>
            </a:extLst>
          </p:cNvPr>
          <p:cNvSpPr/>
          <p:nvPr/>
        </p:nvSpPr>
        <p:spPr>
          <a:xfrm>
            <a:off x="10545417" y="0"/>
            <a:ext cx="1646583" cy="6858000"/>
          </a:xfrm>
          <a:prstGeom prst="rect">
            <a:avLst/>
          </a:prstGeom>
          <a:solidFill>
            <a:srgbClr val="FFD2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AAAEA4-1751-A344-BB20-B69CB0B82E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1269" y="282713"/>
            <a:ext cx="654878" cy="65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870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T America Rg" pitchFamily="2" charset="77"/>
          <a:ea typeface="GT America Rg" pitchFamily="2" charset="77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T America Rg" pitchFamily="2" charset="77"/>
          <a:ea typeface="GT America Rg" pitchFamily="2" charset="77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T America Rg" pitchFamily="2" charset="77"/>
          <a:ea typeface="GT America Rg" pitchFamily="2" charset="77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T America Rg" pitchFamily="2" charset="77"/>
          <a:ea typeface="GT America Rg" pitchFamily="2" charset="77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T America Rg" pitchFamily="2" charset="77"/>
          <a:ea typeface="GT America Rg" pitchFamily="2" charset="7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568BFBB-B4B3-3D43-8EBE-567E7218AB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37284"/>
            <a:ext cx="12192000" cy="69952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9AD630-AB87-C947-95C4-71DD397C61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41269" y="282713"/>
            <a:ext cx="654878" cy="6548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14B8ACE-D6D2-0746-ACEC-CC72BA9B16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082" y="3663923"/>
            <a:ext cx="10803835" cy="2334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451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8853093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B57E5-BE72-53C1-0963-C33DA37208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0536" y="1122363"/>
            <a:ext cx="9144000" cy="2387600"/>
          </a:xfrm>
        </p:spPr>
        <p:txBody>
          <a:bodyPr/>
          <a:lstStyle/>
          <a:p>
            <a:r>
              <a:rPr lang="is-IS" sz="5400" dirty="0"/>
              <a:t>Áherslur í sölu-og markaðsmálum 2023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942383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text, yellow, orange&#10;&#10;Description automatically generated">
            <a:extLst>
              <a:ext uri="{FF2B5EF4-FFF2-40B4-BE49-F238E27FC236}">
                <a16:creationId xmlns:a16="http://schemas.microsoft.com/office/drawing/2014/main" id="{FF3623F8-B5F8-31F9-3731-C437286793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2" b="-1"/>
          <a:stretch/>
        </p:blipFill>
        <p:spPr>
          <a:xfrm>
            <a:off x="0" y="10"/>
            <a:ext cx="9669642" cy="6857990"/>
          </a:xfrm>
          <a:prstGeom prst="rect">
            <a:avLst/>
          </a:prstGeom>
        </p:spPr>
      </p:pic>
      <p:sp>
        <p:nvSpPr>
          <p:cNvPr id="19" name="Rectangle 15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28872B8-6453-0A1C-5459-2292BC4D97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97752" y="267144"/>
            <a:ext cx="3453952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000" dirty="0" err="1"/>
              <a:t>Áherslur</a:t>
            </a:r>
            <a:r>
              <a:rPr lang="en-US" sz="4000" dirty="0"/>
              <a:t> </a:t>
            </a:r>
            <a:r>
              <a:rPr lang="en-US" sz="4000" dirty="0" err="1"/>
              <a:t>og</a:t>
            </a:r>
            <a:r>
              <a:rPr lang="en-US" sz="4000" dirty="0"/>
              <a:t> </a:t>
            </a:r>
            <a:r>
              <a:rPr lang="en-US" sz="4000" dirty="0" err="1"/>
              <a:t>markmið</a:t>
            </a:r>
            <a:endParaRPr lang="en-US" sz="4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B65284-6A3A-8F0A-8AB7-A7BD67A92040}"/>
              </a:ext>
            </a:extLst>
          </p:cNvPr>
          <p:cNvSpPr txBox="1"/>
          <p:nvPr/>
        </p:nvSpPr>
        <p:spPr>
          <a:xfrm>
            <a:off x="7874510" y="2429980"/>
            <a:ext cx="4317490" cy="41566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/>
              <a:t>Fjölga</a:t>
            </a:r>
            <a:r>
              <a:rPr lang="en-US" sz="1600" dirty="0"/>
              <a:t> </a:t>
            </a:r>
            <a:r>
              <a:rPr lang="en-US" sz="1600" dirty="0" err="1"/>
              <a:t>viðskiptavinum</a:t>
            </a:r>
            <a:r>
              <a:rPr lang="en-US" sz="1600" dirty="0"/>
              <a:t> Strætó og </a:t>
            </a:r>
            <a:r>
              <a:rPr lang="en-US" sz="1600" dirty="0" err="1"/>
              <a:t>auka</a:t>
            </a:r>
            <a:r>
              <a:rPr lang="en-US" sz="1600" dirty="0"/>
              <a:t> </a:t>
            </a:r>
            <a:r>
              <a:rPr lang="en-US" sz="1600" dirty="0" err="1"/>
              <a:t>sölu</a:t>
            </a:r>
            <a:endParaRPr lang="en-US" sz="16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/>
              <a:t>Sérstök</a:t>
            </a:r>
            <a:r>
              <a:rPr lang="en-US" sz="1600" dirty="0"/>
              <a:t> </a:t>
            </a:r>
            <a:r>
              <a:rPr lang="en-US" sz="1600" dirty="0" err="1"/>
              <a:t>áhersla</a:t>
            </a:r>
            <a:r>
              <a:rPr lang="en-US" sz="1600" dirty="0"/>
              <a:t> </a:t>
            </a:r>
            <a:r>
              <a:rPr lang="en-US" sz="1600" dirty="0" err="1"/>
              <a:t>lögð</a:t>
            </a:r>
            <a:r>
              <a:rPr lang="en-US" sz="1600" dirty="0"/>
              <a:t> á </a:t>
            </a:r>
            <a:r>
              <a:rPr lang="en-US" sz="1600" dirty="0" err="1"/>
              <a:t>nemakort</a:t>
            </a:r>
            <a:r>
              <a:rPr lang="en-US" sz="1600" dirty="0"/>
              <a:t> og </a:t>
            </a:r>
            <a:r>
              <a:rPr lang="en-US" sz="1600" dirty="0" err="1"/>
              <a:t>samgöngusamninga</a:t>
            </a:r>
            <a:endParaRPr lang="en-US" sz="16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/>
              <a:t>Ímynd</a:t>
            </a:r>
            <a:r>
              <a:rPr lang="en-US" sz="1600" dirty="0"/>
              <a:t> Strætó og </a:t>
            </a:r>
            <a:r>
              <a:rPr lang="en-US" sz="1600" dirty="0" err="1"/>
              <a:t>Klapp</a:t>
            </a:r>
            <a:r>
              <a:rPr lang="en-US" sz="1600" dirty="0"/>
              <a:t> </a:t>
            </a:r>
            <a:r>
              <a:rPr lang="en-US" sz="1600" dirty="0" err="1"/>
              <a:t>greiðslukerfis</a:t>
            </a:r>
            <a:endParaRPr lang="en-US" sz="16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/>
              <a:t>Kynna</a:t>
            </a:r>
            <a:r>
              <a:rPr lang="en-US" sz="1600" dirty="0"/>
              <a:t> </a:t>
            </a:r>
            <a:r>
              <a:rPr lang="en-US" sz="1600" dirty="0" err="1"/>
              <a:t>nýjungar</a:t>
            </a:r>
            <a:r>
              <a:rPr lang="en-US" sz="1600" dirty="0"/>
              <a:t> í </a:t>
            </a:r>
            <a:r>
              <a:rPr lang="en-US" sz="1600" dirty="0" err="1"/>
              <a:t>Klapp</a:t>
            </a:r>
            <a:r>
              <a:rPr lang="en-US" sz="1600" dirty="0"/>
              <a:t> </a:t>
            </a:r>
            <a:r>
              <a:rPr lang="en-US" sz="1600" dirty="0" err="1"/>
              <a:t>kerfi</a:t>
            </a:r>
            <a:endParaRPr lang="en-US" sz="16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Kapp </a:t>
            </a:r>
            <a:r>
              <a:rPr lang="en-US" sz="1600" dirty="0" err="1"/>
              <a:t>greiðsluþak</a:t>
            </a:r>
            <a:endParaRPr lang="en-US" sz="16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/>
              <a:t>Snertilausar</a:t>
            </a:r>
            <a:r>
              <a:rPr lang="en-US" sz="1600" dirty="0"/>
              <a:t> </a:t>
            </a:r>
            <a:r>
              <a:rPr lang="en-US" sz="1600" dirty="0" err="1"/>
              <a:t>greiðslur</a:t>
            </a:r>
            <a:r>
              <a:rPr lang="en-US" sz="1600" dirty="0"/>
              <a:t> (</a:t>
            </a:r>
            <a:r>
              <a:rPr lang="en-US" sz="1600" dirty="0" err="1"/>
              <a:t>emv</a:t>
            </a:r>
            <a:r>
              <a:rPr lang="en-US" sz="1600" dirty="0"/>
              <a:t>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/>
              <a:t>Bæta</a:t>
            </a:r>
            <a:r>
              <a:rPr lang="en-US" sz="1600" dirty="0"/>
              <a:t> </a:t>
            </a:r>
            <a:r>
              <a:rPr lang="en-US" sz="1600" dirty="0" err="1"/>
              <a:t>upplýsingagjöf</a:t>
            </a:r>
            <a:r>
              <a:rPr lang="en-US" sz="1600" dirty="0"/>
              <a:t> = </a:t>
            </a:r>
            <a:r>
              <a:rPr lang="en-US" sz="1600" dirty="0" err="1"/>
              <a:t>Bæta</a:t>
            </a:r>
            <a:r>
              <a:rPr lang="en-US" sz="1600" dirty="0"/>
              <a:t> </a:t>
            </a:r>
            <a:r>
              <a:rPr lang="en-US" sz="1600" dirty="0" err="1"/>
              <a:t>aðgengi</a:t>
            </a:r>
            <a:endParaRPr lang="en-US" sz="16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/>
              <a:t>Samvinna</a:t>
            </a:r>
            <a:r>
              <a:rPr lang="en-US" sz="1600" dirty="0"/>
              <a:t> </a:t>
            </a:r>
            <a:r>
              <a:rPr lang="en-US" sz="1600" dirty="0" err="1"/>
              <a:t>með</a:t>
            </a:r>
            <a:r>
              <a:rPr lang="en-US" sz="1600" dirty="0"/>
              <a:t> </a:t>
            </a:r>
            <a:r>
              <a:rPr lang="en-US" sz="1600" dirty="0" err="1"/>
              <a:t>Hopp</a:t>
            </a:r>
            <a:r>
              <a:rPr lang="en-US" sz="1600" dirty="0"/>
              <a:t> og </a:t>
            </a:r>
            <a:r>
              <a:rPr lang="en-US" sz="1600" dirty="0" err="1"/>
              <a:t>Zolo</a:t>
            </a:r>
            <a:endParaRPr lang="en-US" sz="16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/>
              <a:t>Erlendir</a:t>
            </a:r>
            <a:r>
              <a:rPr lang="en-US" sz="1600" dirty="0"/>
              <a:t> </a:t>
            </a:r>
            <a:r>
              <a:rPr lang="en-US" sz="1600" dirty="0" err="1"/>
              <a:t>ferðamenn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3945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window, staring&#10;&#10;Description automatically generated">
            <a:extLst>
              <a:ext uri="{FF2B5EF4-FFF2-40B4-BE49-F238E27FC236}">
                <a16:creationId xmlns:a16="http://schemas.microsoft.com/office/drawing/2014/main" id="{0FD2000D-BCB2-BF06-C48A-00026C3CA9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r="-1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28872B8-6453-0A1C-5459-2292BC4D97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825" y="132393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000" dirty="0" err="1"/>
              <a:t>Ímyndarmál</a:t>
            </a:r>
            <a:endParaRPr lang="en-US" sz="4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B65284-6A3A-8F0A-8AB7-A7BD67A92040}"/>
              </a:ext>
            </a:extLst>
          </p:cNvPr>
          <p:cNvSpPr txBox="1"/>
          <p:nvPr/>
        </p:nvSpPr>
        <p:spPr>
          <a:xfrm>
            <a:off x="226828" y="1867858"/>
            <a:ext cx="4821422" cy="4857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Þungt</a:t>
            </a:r>
            <a:r>
              <a:rPr lang="en-US" dirty="0"/>
              <a:t> </a:t>
            </a:r>
            <a:r>
              <a:rPr lang="en-US" dirty="0" err="1"/>
              <a:t>ár</a:t>
            </a:r>
            <a:r>
              <a:rPr lang="en-US" dirty="0"/>
              <a:t> </a:t>
            </a:r>
            <a:r>
              <a:rPr lang="en-US" dirty="0" err="1"/>
              <a:t>að</a:t>
            </a:r>
            <a:r>
              <a:rPr lang="en-US" dirty="0"/>
              <a:t> </a:t>
            </a:r>
            <a:r>
              <a:rPr lang="en-US" dirty="0" err="1"/>
              <a:t>baki</a:t>
            </a:r>
            <a:endParaRPr lang="en-US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Mikið</a:t>
            </a:r>
            <a:r>
              <a:rPr lang="en-US" dirty="0"/>
              <a:t> um </a:t>
            </a:r>
            <a:r>
              <a:rPr lang="en-US" dirty="0" err="1"/>
              <a:t>rangfærslur</a:t>
            </a:r>
            <a:r>
              <a:rPr lang="en-US" dirty="0"/>
              <a:t> </a:t>
            </a:r>
            <a:r>
              <a:rPr lang="en-US" dirty="0" err="1"/>
              <a:t>varðandi</a:t>
            </a:r>
            <a:r>
              <a:rPr lang="en-US" dirty="0"/>
              <a:t> </a:t>
            </a:r>
            <a:r>
              <a:rPr lang="en-US" dirty="0" err="1"/>
              <a:t>Klapp</a:t>
            </a:r>
            <a:r>
              <a:rPr lang="en-US" dirty="0"/>
              <a:t> </a:t>
            </a:r>
            <a:r>
              <a:rPr lang="en-US" dirty="0" err="1"/>
              <a:t>greiðslukerfið</a:t>
            </a:r>
            <a:r>
              <a:rPr lang="en-US" dirty="0"/>
              <a:t> í </a:t>
            </a:r>
            <a:r>
              <a:rPr lang="en-US" dirty="0" err="1"/>
              <a:t>umferð</a:t>
            </a:r>
            <a:endParaRPr lang="en-US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T.d.</a:t>
            </a:r>
            <a:r>
              <a:rPr lang="en-US"/>
              <a:t> </a:t>
            </a:r>
            <a:r>
              <a:rPr lang="is-IS" sz="1800"/>
              <a:t>„</a:t>
            </a:r>
            <a:r>
              <a:rPr lang="en-US" dirty="0" err="1"/>
              <a:t>fáir</a:t>
            </a:r>
            <a:r>
              <a:rPr lang="en-US" dirty="0"/>
              <a:t> geta </a:t>
            </a:r>
            <a:r>
              <a:rPr lang="en-US" dirty="0" err="1"/>
              <a:t>notað</a:t>
            </a:r>
            <a:r>
              <a:rPr lang="en-US" dirty="0"/>
              <a:t> </a:t>
            </a:r>
            <a:r>
              <a:rPr lang="en-US" dirty="0" err="1"/>
              <a:t>kerfið</a:t>
            </a:r>
            <a:r>
              <a:rPr lang="en-US" dirty="0"/>
              <a:t>”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Umræða</a:t>
            </a:r>
            <a:r>
              <a:rPr lang="en-US" dirty="0"/>
              <a:t> um </a:t>
            </a:r>
            <a:r>
              <a:rPr lang="en-US" dirty="0" err="1"/>
              <a:t>fyrirtækið</a:t>
            </a:r>
            <a:r>
              <a:rPr lang="en-US" dirty="0"/>
              <a:t> oft á </a:t>
            </a:r>
            <a:r>
              <a:rPr lang="en-US" dirty="0" err="1"/>
              <a:t>tíðum</a:t>
            </a:r>
            <a:r>
              <a:rPr lang="en-US" dirty="0"/>
              <a:t> á </a:t>
            </a:r>
            <a:r>
              <a:rPr lang="en-US" dirty="0" err="1"/>
              <a:t>villigötum</a:t>
            </a:r>
            <a:endParaRPr lang="en-US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Rauntölur</a:t>
            </a:r>
            <a:r>
              <a:rPr lang="en-US" dirty="0"/>
              <a:t> um </a:t>
            </a:r>
            <a:r>
              <a:rPr lang="en-US" dirty="0" err="1"/>
              <a:t>notkun</a:t>
            </a:r>
            <a:r>
              <a:rPr lang="en-US" dirty="0"/>
              <a:t>:</a:t>
            </a:r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Ca. 30-33 </a:t>
            </a:r>
            <a:r>
              <a:rPr lang="en-US" dirty="0" err="1"/>
              <a:t>þúsund</a:t>
            </a:r>
            <a:r>
              <a:rPr lang="en-US" dirty="0"/>
              <a:t> </a:t>
            </a:r>
            <a:r>
              <a:rPr lang="en-US" dirty="0" err="1"/>
              <a:t>skannanir</a:t>
            </a:r>
            <a:r>
              <a:rPr lang="en-US" dirty="0"/>
              <a:t> </a:t>
            </a:r>
            <a:r>
              <a:rPr lang="en-US" dirty="0" err="1"/>
              <a:t>daglega</a:t>
            </a:r>
            <a:endParaRPr lang="en-US" dirty="0"/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Rúml</a:t>
            </a:r>
            <a:r>
              <a:rPr lang="en-US" dirty="0"/>
              <a:t>. 368 </a:t>
            </a:r>
            <a:r>
              <a:rPr lang="en-US" dirty="0" err="1"/>
              <a:t>þúsund</a:t>
            </a:r>
            <a:r>
              <a:rPr lang="en-US" dirty="0"/>
              <a:t> </a:t>
            </a:r>
            <a:r>
              <a:rPr lang="en-US" dirty="0" err="1"/>
              <a:t>aðgangar</a:t>
            </a:r>
            <a:r>
              <a:rPr lang="en-US" dirty="0"/>
              <a:t> </a:t>
            </a:r>
            <a:r>
              <a:rPr lang="en-US" dirty="0" err="1"/>
              <a:t>virkjaðir</a:t>
            </a:r>
            <a:r>
              <a:rPr lang="en-US" dirty="0"/>
              <a:t> í </a:t>
            </a:r>
            <a:r>
              <a:rPr lang="en-US" dirty="0" err="1"/>
              <a:t>kerfinu</a:t>
            </a:r>
            <a:endParaRPr lang="en-US" dirty="0"/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13% </a:t>
            </a:r>
            <a:r>
              <a:rPr lang="en-US" dirty="0" err="1"/>
              <a:t>af</a:t>
            </a:r>
            <a:r>
              <a:rPr lang="en-US" dirty="0"/>
              <a:t> </a:t>
            </a:r>
            <a:r>
              <a:rPr lang="en-US" dirty="0" err="1"/>
              <a:t>tekjum</a:t>
            </a:r>
            <a:r>
              <a:rPr lang="en-US" dirty="0"/>
              <a:t> – </a:t>
            </a:r>
            <a:r>
              <a:rPr lang="en-US" dirty="0" err="1"/>
              <a:t>erlend</a:t>
            </a:r>
            <a:r>
              <a:rPr lang="en-US" dirty="0"/>
              <a:t> </a:t>
            </a:r>
            <a:r>
              <a:rPr lang="en-US" dirty="0" err="1"/>
              <a:t>kortavelta</a:t>
            </a:r>
            <a:endParaRPr lang="en-US" dirty="0"/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Farþegatölur</a:t>
            </a:r>
            <a:r>
              <a:rPr lang="en-US" dirty="0"/>
              <a:t> í </a:t>
            </a:r>
            <a:r>
              <a:rPr lang="en-US" dirty="0" err="1"/>
              <a:t>haust</a:t>
            </a:r>
            <a:r>
              <a:rPr lang="en-US" dirty="0"/>
              <a:t> </a:t>
            </a:r>
            <a:r>
              <a:rPr lang="en-US" dirty="0" err="1"/>
              <a:t>komnar</a:t>
            </a:r>
            <a:r>
              <a:rPr lang="en-US" dirty="0"/>
              <a:t> í 90%+ </a:t>
            </a:r>
            <a:r>
              <a:rPr lang="en-US" dirty="0" err="1"/>
              <a:t>m.v</a:t>
            </a:r>
            <a:r>
              <a:rPr lang="en-US" dirty="0"/>
              <a:t>. 2019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349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3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28872B8-6453-0A1C-5459-2292BC4D97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6679" y="723898"/>
            <a:ext cx="6002110" cy="14954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000"/>
              <a:t>Háskólar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B65284-6A3A-8F0A-8AB7-A7BD67A92040}"/>
              </a:ext>
            </a:extLst>
          </p:cNvPr>
          <p:cNvSpPr txBox="1"/>
          <p:nvPr/>
        </p:nvSpPr>
        <p:spPr>
          <a:xfrm>
            <a:off x="647700" y="1930400"/>
            <a:ext cx="6191090" cy="4203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err="1"/>
              <a:t>Markmiðið</a:t>
            </a:r>
            <a:r>
              <a:rPr lang="en-US" sz="1400" dirty="0"/>
              <a:t> er </a:t>
            </a:r>
            <a:r>
              <a:rPr lang="en-US" sz="1400" dirty="0" err="1"/>
              <a:t>að</a:t>
            </a:r>
            <a:r>
              <a:rPr lang="en-US" sz="1400" dirty="0"/>
              <a:t> </a:t>
            </a:r>
            <a:r>
              <a:rPr lang="en-US" sz="1400" dirty="0" err="1"/>
              <a:t>fjölga</a:t>
            </a:r>
            <a:r>
              <a:rPr lang="en-US" sz="1400" dirty="0"/>
              <a:t> </a:t>
            </a:r>
            <a:r>
              <a:rPr lang="en-US" sz="1400" dirty="0" err="1"/>
              <a:t>korthöfum</a:t>
            </a:r>
            <a:r>
              <a:rPr lang="en-US" sz="1400" dirty="0"/>
              <a:t> í </a:t>
            </a:r>
            <a:r>
              <a:rPr lang="en-US" sz="1400" dirty="0" err="1"/>
              <a:t>hópi</a:t>
            </a:r>
            <a:r>
              <a:rPr lang="en-US" sz="1400" dirty="0"/>
              <a:t> </a:t>
            </a:r>
            <a:r>
              <a:rPr lang="en-US" sz="1400" dirty="0" err="1"/>
              <a:t>stúdenta</a:t>
            </a:r>
            <a:r>
              <a:rPr lang="en-US" sz="1400" dirty="0"/>
              <a:t> </a:t>
            </a:r>
            <a:r>
              <a:rPr lang="en-US" sz="1400" dirty="0" err="1"/>
              <a:t>umfram</a:t>
            </a:r>
            <a:r>
              <a:rPr lang="en-US" sz="1400" dirty="0"/>
              <a:t> </a:t>
            </a:r>
            <a:r>
              <a:rPr lang="en-US" sz="1400" dirty="0" err="1"/>
              <a:t>árangur</a:t>
            </a:r>
            <a:r>
              <a:rPr lang="en-US" sz="1400" dirty="0"/>
              <a:t> </a:t>
            </a:r>
            <a:r>
              <a:rPr lang="en-US" sz="1400" dirty="0" err="1"/>
              <a:t>árið</a:t>
            </a:r>
            <a:r>
              <a:rPr lang="en-US" sz="1400" dirty="0"/>
              <a:t> 2019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err="1"/>
              <a:t>Seinni</a:t>
            </a:r>
            <a:r>
              <a:rPr lang="en-US" sz="1400" dirty="0"/>
              <a:t> </a:t>
            </a:r>
            <a:r>
              <a:rPr lang="en-US" sz="1400" dirty="0" err="1"/>
              <a:t>hluti</a:t>
            </a:r>
            <a:r>
              <a:rPr lang="en-US" sz="1400" dirty="0"/>
              <a:t> 2022 </a:t>
            </a:r>
            <a:r>
              <a:rPr lang="en-US" sz="1400" dirty="0" err="1"/>
              <a:t>hefur</a:t>
            </a:r>
            <a:r>
              <a:rPr lang="en-US" sz="1400" dirty="0"/>
              <a:t> </a:t>
            </a:r>
            <a:r>
              <a:rPr lang="en-US" sz="1400" dirty="0" err="1"/>
              <a:t>gengið</a:t>
            </a:r>
            <a:r>
              <a:rPr lang="en-US" sz="1400" dirty="0"/>
              <a:t> </a:t>
            </a:r>
            <a:r>
              <a:rPr lang="en-US" sz="1400" dirty="0" err="1"/>
              <a:t>þokkalega</a:t>
            </a:r>
            <a:r>
              <a:rPr lang="en-US" sz="1400" dirty="0"/>
              <a:t> í </a:t>
            </a:r>
            <a:r>
              <a:rPr lang="en-US" sz="1400" dirty="0" err="1"/>
              <a:t>kjölfar</a:t>
            </a:r>
            <a:r>
              <a:rPr lang="en-US" sz="1400" dirty="0"/>
              <a:t> Covid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err="1"/>
              <a:t>Fjöldi</a:t>
            </a:r>
            <a:r>
              <a:rPr lang="en-US" sz="1400" dirty="0"/>
              <a:t> </a:t>
            </a:r>
            <a:r>
              <a:rPr lang="en-US" sz="1400" dirty="0" err="1"/>
              <a:t>korthafa</a:t>
            </a:r>
            <a:r>
              <a:rPr lang="en-US" sz="1400" dirty="0"/>
              <a:t> </a:t>
            </a:r>
            <a:r>
              <a:rPr lang="en-US" sz="1400" dirty="0" err="1"/>
              <a:t>að</a:t>
            </a:r>
            <a:r>
              <a:rPr lang="en-US" sz="1400" dirty="0"/>
              <a:t> </a:t>
            </a:r>
            <a:r>
              <a:rPr lang="en-US" sz="1400" dirty="0" err="1"/>
              <a:t>nálgast</a:t>
            </a:r>
            <a:r>
              <a:rPr lang="en-US" sz="1400" dirty="0"/>
              <a:t> 2019</a:t>
            </a:r>
          </a:p>
          <a:p>
            <a:pPr marL="1200150"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2019 – 2370</a:t>
            </a:r>
          </a:p>
          <a:p>
            <a:pPr marL="1200150"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2021 – 1284</a:t>
            </a:r>
          </a:p>
          <a:p>
            <a:pPr marL="1200150"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2022 – 2130 (</a:t>
            </a:r>
            <a:r>
              <a:rPr lang="en-US" sz="1400" dirty="0" err="1"/>
              <a:t>október</a:t>
            </a:r>
            <a:r>
              <a:rPr lang="en-US" sz="1400" dirty="0"/>
              <a:t>)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err="1"/>
              <a:t>Halda</a:t>
            </a:r>
            <a:r>
              <a:rPr lang="en-US" sz="1400" dirty="0"/>
              <a:t> </a:t>
            </a:r>
            <a:r>
              <a:rPr lang="en-US" sz="1400" dirty="0" err="1"/>
              <a:t>áfram</a:t>
            </a:r>
            <a:r>
              <a:rPr lang="en-US" sz="1400" dirty="0"/>
              <a:t> </a:t>
            </a:r>
            <a:r>
              <a:rPr lang="en-US" sz="1400" dirty="0" err="1"/>
              <a:t>að</a:t>
            </a:r>
            <a:r>
              <a:rPr lang="en-US" sz="1400" dirty="0"/>
              <a:t> </a:t>
            </a:r>
            <a:r>
              <a:rPr lang="en-US" sz="1400" dirty="0" err="1"/>
              <a:t>kaupa</a:t>
            </a:r>
            <a:r>
              <a:rPr lang="en-US" sz="1400" dirty="0"/>
              <a:t> </a:t>
            </a:r>
            <a:r>
              <a:rPr lang="en-US" sz="1400" dirty="0" err="1"/>
              <a:t>birtingar</a:t>
            </a:r>
            <a:r>
              <a:rPr lang="en-US" sz="1400" dirty="0"/>
              <a:t> í </a:t>
            </a:r>
            <a:r>
              <a:rPr lang="en-US" sz="1400" dirty="0" err="1"/>
              <a:t>miðlum</a:t>
            </a:r>
            <a:r>
              <a:rPr lang="en-US" sz="1400" dirty="0"/>
              <a:t> </a:t>
            </a:r>
            <a:r>
              <a:rPr lang="en-US" sz="1400" dirty="0" err="1"/>
              <a:t>sem</a:t>
            </a:r>
            <a:r>
              <a:rPr lang="en-US" sz="1400" dirty="0"/>
              <a:t> </a:t>
            </a:r>
            <a:r>
              <a:rPr lang="en-US" sz="1400" dirty="0" err="1"/>
              <a:t>hafa</a:t>
            </a:r>
            <a:r>
              <a:rPr lang="en-US" sz="1400" dirty="0"/>
              <a:t> </a:t>
            </a:r>
            <a:r>
              <a:rPr lang="en-US" sz="1400" dirty="0" err="1"/>
              <a:t>sterka</a:t>
            </a:r>
            <a:r>
              <a:rPr lang="en-US" sz="1400" dirty="0"/>
              <a:t> </a:t>
            </a:r>
            <a:r>
              <a:rPr lang="en-US" sz="1400" dirty="0" err="1"/>
              <a:t>snertingu</a:t>
            </a:r>
            <a:r>
              <a:rPr lang="en-US" sz="1400" dirty="0"/>
              <a:t> við </a:t>
            </a:r>
            <a:r>
              <a:rPr lang="en-US" sz="1400" dirty="0" err="1"/>
              <a:t>háskólastúdenta</a:t>
            </a:r>
            <a:endParaRPr lang="en-US" sz="14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err="1"/>
              <a:t>Samstarf</a:t>
            </a:r>
            <a:r>
              <a:rPr lang="en-US" sz="1400" dirty="0"/>
              <a:t> </a:t>
            </a:r>
            <a:r>
              <a:rPr lang="en-US" sz="1400" dirty="0" err="1"/>
              <a:t>með</a:t>
            </a:r>
            <a:r>
              <a:rPr lang="en-US" sz="1400" dirty="0"/>
              <a:t> HÍ </a:t>
            </a:r>
            <a:r>
              <a:rPr lang="en-US" sz="1400" dirty="0" err="1"/>
              <a:t>til</a:t>
            </a:r>
            <a:r>
              <a:rPr lang="en-US" sz="1400" dirty="0"/>
              <a:t> </a:t>
            </a:r>
            <a:r>
              <a:rPr lang="en-US" sz="1400" dirty="0" err="1"/>
              <a:t>að</a:t>
            </a:r>
            <a:r>
              <a:rPr lang="en-US" sz="1400" dirty="0"/>
              <a:t> </a:t>
            </a:r>
            <a:r>
              <a:rPr lang="en-US" sz="1400" dirty="0" err="1"/>
              <a:t>auka</a:t>
            </a:r>
            <a:r>
              <a:rPr lang="en-US" sz="1400" dirty="0"/>
              <a:t> </a:t>
            </a:r>
            <a:r>
              <a:rPr lang="en-US" sz="1400" dirty="0" err="1"/>
              <a:t>sýnileika</a:t>
            </a:r>
            <a:r>
              <a:rPr lang="en-US" sz="1400" dirty="0"/>
              <a:t> Strætó á </a:t>
            </a:r>
            <a:r>
              <a:rPr lang="en-US" sz="1400" dirty="0" err="1"/>
              <a:t>háskólasvæðinu</a:t>
            </a:r>
            <a:endParaRPr lang="en-US" sz="1400" dirty="0"/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err="1"/>
              <a:t>Unnið</a:t>
            </a:r>
            <a:r>
              <a:rPr lang="en-US" sz="1400" dirty="0"/>
              <a:t> </a:t>
            </a:r>
            <a:r>
              <a:rPr lang="en-US" sz="1400" dirty="0" err="1"/>
              <a:t>að</a:t>
            </a:r>
            <a:r>
              <a:rPr lang="en-US" sz="1400" dirty="0"/>
              <a:t> </a:t>
            </a:r>
            <a:r>
              <a:rPr lang="en-US" sz="1400" dirty="0" err="1"/>
              <a:t>því</a:t>
            </a:r>
            <a:r>
              <a:rPr lang="en-US" sz="1400" dirty="0"/>
              <a:t> </a:t>
            </a:r>
            <a:r>
              <a:rPr lang="en-US" sz="1400" dirty="0" err="1"/>
              <a:t>að</a:t>
            </a:r>
            <a:r>
              <a:rPr lang="en-US" sz="1400" dirty="0"/>
              <a:t> </a:t>
            </a:r>
            <a:r>
              <a:rPr lang="en-US" sz="1400" dirty="0" err="1"/>
              <a:t>setja</a:t>
            </a:r>
            <a:r>
              <a:rPr lang="en-US" sz="1400" dirty="0"/>
              <a:t> </a:t>
            </a:r>
            <a:r>
              <a:rPr lang="en-US" sz="1400" dirty="0" err="1"/>
              <a:t>upp</a:t>
            </a:r>
            <a:r>
              <a:rPr lang="en-US" sz="1400" dirty="0"/>
              <a:t> </a:t>
            </a:r>
            <a:r>
              <a:rPr lang="en-US" sz="1400" dirty="0" err="1"/>
              <a:t>skjá</a:t>
            </a:r>
            <a:r>
              <a:rPr lang="en-US" sz="1400" dirty="0"/>
              <a:t> </a:t>
            </a:r>
            <a:r>
              <a:rPr lang="en-US" sz="1400" dirty="0" err="1"/>
              <a:t>með</a:t>
            </a:r>
            <a:r>
              <a:rPr lang="en-US" sz="1400" dirty="0"/>
              <a:t> </a:t>
            </a:r>
            <a:r>
              <a:rPr lang="en-US" sz="1400" dirty="0" err="1"/>
              <a:t>rauntímaupplýsingum</a:t>
            </a:r>
            <a:r>
              <a:rPr lang="en-US" sz="1400" dirty="0"/>
              <a:t> um </a:t>
            </a:r>
            <a:r>
              <a:rPr lang="en-US" sz="1400" dirty="0" err="1"/>
              <a:t>leiðir</a:t>
            </a:r>
            <a:r>
              <a:rPr lang="en-US" sz="1400" dirty="0"/>
              <a:t> </a:t>
            </a:r>
            <a:r>
              <a:rPr lang="en-US" sz="1400" dirty="0" err="1"/>
              <a:t>sem</a:t>
            </a:r>
            <a:r>
              <a:rPr lang="en-US" sz="1400" dirty="0"/>
              <a:t> aka </a:t>
            </a:r>
            <a:r>
              <a:rPr lang="en-US" sz="1400" dirty="0" err="1"/>
              <a:t>framhjá</a:t>
            </a:r>
            <a:r>
              <a:rPr lang="en-US" sz="1400" dirty="0"/>
              <a:t> </a:t>
            </a:r>
            <a:r>
              <a:rPr lang="en-US" sz="1400" dirty="0" err="1"/>
              <a:t>Háskólanum</a:t>
            </a:r>
            <a:r>
              <a:rPr lang="en-US" sz="1400" dirty="0"/>
              <a:t> á Háskólatorgi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Í </a:t>
            </a:r>
            <a:r>
              <a:rPr lang="en-US" sz="1400" dirty="0" err="1"/>
              <a:t>framhaldinu</a:t>
            </a:r>
            <a:r>
              <a:rPr lang="en-US" sz="1400" dirty="0"/>
              <a:t> er </a:t>
            </a:r>
            <a:r>
              <a:rPr lang="en-US" sz="1400" dirty="0" err="1"/>
              <a:t>markmiðið</a:t>
            </a:r>
            <a:r>
              <a:rPr lang="en-US" sz="1400" dirty="0"/>
              <a:t> </a:t>
            </a:r>
            <a:r>
              <a:rPr lang="en-US" sz="1400" dirty="0" err="1"/>
              <a:t>að</a:t>
            </a:r>
            <a:r>
              <a:rPr lang="en-US" sz="1400" dirty="0"/>
              <a:t> </a:t>
            </a:r>
            <a:r>
              <a:rPr lang="en-US" sz="1400" dirty="0" err="1"/>
              <a:t>koma</a:t>
            </a:r>
            <a:r>
              <a:rPr lang="en-US" sz="1400" dirty="0"/>
              <a:t> </a:t>
            </a:r>
            <a:r>
              <a:rPr lang="en-US" sz="1400" dirty="0" err="1"/>
              <a:t>upp</a:t>
            </a:r>
            <a:r>
              <a:rPr lang="en-US" sz="1400" dirty="0"/>
              <a:t> </a:t>
            </a:r>
            <a:r>
              <a:rPr lang="en-US" sz="1400" dirty="0" err="1"/>
              <a:t>samskonar</a:t>
            </a:r>
            <a:r>
              <a:rPr lang="en-US" sz="1400" dirty="0"/>
              <a:t> </a:t>
            </a:r>
            <a:r>
              <a:rPr lang="en-US" sz="1400" dirty="0" err="1"/>
              <a:t>skjáum</a:t>
            </a:r>
            <a:r>
              <a:rPr lang="en-US" sz="1400" dirty="0"/>
              <a:t> í </a:t>
            </a:r>
            <a:r>
              <a:rPr lang="en-US" sz="1400" dirty="0" err="1"/>
              <a:t>öllum</a:t>
            </a:r>
            <a:r>
              <a:rPr lang="en-US" sz="1400" dirty="0"/>
              <a:t> </a:t>
            </a:r>
            <a:r>
              <a:rPr lang="en-US" sz="1400" dirty="0" err="1"/>
              <a:t>byggingum</a:t>
            </a:r>
            <a:r>
              <a:rPr lang="en-US" sz="1400" dirty="0"/>
              <a:t> á </a:t>
            </a:r>
            <a:r>
              <a:rPr lang="en-US" sz="1400" dirty="0" err="1"/>
              <a:t>háskólasvæðinu</a:t>
            </a:r>
            <a:endParaRPr lang="en-US" sz="1400" dirty="0"/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err="1"/>
              <a:t>Skoða</a:t>
            </a:r>
            <a:r>
              <a:rPr lang="en-US" sz="1400" dirty="0"/>
              <a:t> </a:t>
            </a:r>
            <a:r>
              <a:rPr lang="en-US" sz="1400" dirty="0" err="1"/>
              <a:t>að</a:t>
            </a:r>
            <a:r>
              <a:rPr lang="en-US" sz="1400" dirty="0"/>
              <a:t> </a:t>
            </a:r>
            <a:r>
              <a:rPr lang="en-US" sz="1400" dirty="0" err="1"/>
              <a:t>færa</a:t>
            </a:r>
            <a:r>
              <a:rPr lang="en-US" sz="1400" dirty="0"/>
              <a:t> </a:t>
            </a:r>
            <a:r>
              <a:rPr lang="en-US" sz="1400" dirty="0" err="1"/>
              <a:t>þetta</a:t>
            </a:r>
            <a:r>
              <a:rPr lang="en-US" sz="1400" dirty="0"/>
              <a:t> </a:t>
            </a:r>
            <a:r>
              <a:rPr lang="en-US" sz="1400" dirty="0" err="1"/>
              <a:t>verkefni</a:t>
            </a:r>
            <a:r>
              <a:rPr lang="en-US" sz="1400" dirty="0"/>
              <a:t> </a:t>
            </a:r>
            <a:r>
              <a:rPr lang="en-US" sz="1400" dirty="0" err="1"/>
              <a:t>út</a:t>
            </a:r>
            <a:r>
              <a:rPr lang="en-US" sz="1400" dirty="0"/>
              <a:t> </a:t>
            </a:r>
            <a:r>
              <a:rPr lang="en-US" sz="1400" dirty="0" err="1"/>
              <a:t>til</a:t>
            </a:r>
            <a:r>
              <a:rPr lang="en-US" sz="1400" dirty="0"/>
              <a:t> </a:t>
            </a:r>
            <a:r>
              <a:rPr lang="en-US" sz="1400" dirty="0" err="1"/>
              <a:t>annara</a:t>
            </a:r>
            <a:r>
              <a:rPr lang="en-US" sz="1400" dirty="0"/>
              <a:t> </a:t>
            </a:r>
            <a:r>
              <a:rPr lang="en-US" sz="1400" dirty="0" err="1"/>
              <a:t>skóla</a:t>
            </a:r>
            <a:r>
              <a:rPr lang="en-US" sz="1400" dirty="0"/>
              <a:t> á </a:t>
            </a:r>
            <a:r>
              <a:rPr lang="en-US" sz="1400" dirty="0" err="1"/>
              <a:t>höfuðborgarsvæðinu</a:t>
            </a:r>
            <a:endParaRPr lang="en-US" sz="14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err="1"/>
              <a:t>Virkari</a:t>
            </a:r>
            <a:r>
              <a:rPr lang="en-US" sz="1400" dirty="0"/>
              <a:t> </a:t>
            </a:r>
            <a:r>
              <a:rPr lang="en-US" sz="1400" dirty="0" err="1"/>
              <a:t>þátttaka</a:t>
            </a:r>
            <a:r>
              <a:rPr lang="en-US" sz="1400" dirty="0"/>
              <a:t> í </a:t>
            </a:r>
            <a:r>
              <a:rPr lang="en-US" sz="1400" dirty="0" err="1"/>
              <a:t>opnum</a:t>
            </a:r>
            <a:r>
              <a:rPr lang="en-US" sz="1400" dirty="0"/>
              <a:t> </a:t>
            </a:r>
            <a:r>
              <a:rPr lang="en-US" sz="1400" dirty="0" err="1"/>
              <a:t>dögum</a:t>
            </a:r>
            <a:r>
              <a:rPr lang="en-US" sz="1400" dirty="0"/>
              <a:t> </a:t>
            </a:r>
            <a:r>
              <a:rPr lang="en-US" sz="1400" dirty="0" err="1"/>
              <a:t>hjá</a:t>
            </a:r>
            <a:r>
              <a:rPr lang="en-US" sz="1400" dirty="0"/>
              <a:t> </a:t>
            </a:r>
            <a:r>
              <a:rPr lang="en-US" sz="1400" dirty="0" err="1"/>
              <a:t>háskólunum</a:t>
            </a:r>
            <a:endParaRPr lang="en-US" sz="1400" dirty="0"/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9F4F461-C7C9-BED0-009C-FE0C9A1003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8311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091812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3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277C3F-73BC-938C-C3B9-9B5914E580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r="-1" b="-1"/>
          <a:stretch/>
        </p:blipFill>
        <p:spPr>
          <a:xfrm>
            <a:off x="-278385" y="0"/>
            <a:ext cx="9499599" cy="6857990"/>
          </a:xfrm>
          <a:prstGeom prst="rect">
            <a:avLst/>
          </a:prstGeom>
        </p:spPr>
      </p:pic>
      <p:sp>
        <p:nvSpPr>
          <p:cNvPr id="23" name="Rectangle 15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28872B8-6453-0A1C-5459-2292BC4D97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81979" y="-10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000" dirty="0" err="1"/>
              <a:t>Fyrirtæki</a:t>
            </a:r>
            <a:endParaRPr lang="en-US" sz="4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B65284-6A3A-8F0A-8AB7-A7BD67A92040}"/>
              </a:ext>
            </a:extLst>
          </p:cNvPr>
          <p:cNvSpPr txBox="1"/>
          <p:nvPr/>
        </p:nvSpPr>
        <p:spPr>
          <a:xfrm>
            <a:off x="7681979" y="1562219"/>
            <a:ext cx="4242814" cy="5185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err="1"/>
              <a:t>Sækja</a:t>
            </a:r>
            <a:r>
              <a:rPr lang="en-US" sz="1400" dirty="0"/>
              <a:t> </a:t>
            </a:r>
            <a:r>
              <a:rPr lang="en-US" sz="1400" dirty="0" err="1"/>
              <a:t>meira</a:t>
            </a:r>
            <a:r>
              <a:rPr lang="en-US" sz="1400" dirty="0"/>
              <a:t> </a:t>
            </a:r>
            <a:r>
              <a:rPr lang="en-US" sz="1400" dirty="0" err="1"/>
              <a:t>fram</a:t>
            </a:r>
            <a:r>
              <a:rPr lang="en-US" sz="1400" dirty="0"/>
              <a:t> </a:t>
            </a:r>
            <a:r>
              <a:rPr lang="en-US" sz="1400" dirty="0" err="1"/>
              <a:t>með</a:t>
            </a:r>
            <a:r>
              <a:rPr lang="en-US" sz="1400" dirty="0"/>
              <a:t> </a:t>
            </a:r>
            <a:r>
              <a:rPr lang="en-US" sz="1400" dirty="0" err="1"/>
              <a:t>þessa</a:t>
            </a:r>
            <a:r>
              <a:rPr lang="en-US" sz="1400" dirty="0"/>
              <a:t> </a:t>
            </a:r>
            <a:r>
              <a:rPr lang="en-US" sz="1400" dirty="0" err="1"/>
              <a:t>vöru</a:t>
            </a:r>
            <a:endParaRPr lang="en-US" sz="1400" dirty="0"/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err="1"/>
              <a:t>Fara</a:t>
            </a:r>
            <a:r>
              <a:rPr lang="en-US" sz="1400" dirty="0"/>
              <a:t> </a:t>
            </a:r>
            <a:r>
              <a:rPr lang="en-US" sz="1400" dirty="0" err="1"/>
              <a:t>af</a:t>
            </a:r>
            <a:r>
              <a:rPr lang="en-US" sz="1400" dirty="0"/>
              <a:t> </a:t>
            </a:r>
            <a:r>
              <a:rPr lang="en-US" sz="1400" dirty="0" err="1"/>
              <a:t>stað</a:t>
            </a:r>
            <a:r>
              <a:rPr lang="en-US" sz="1400" dirty="0"/>
              <a:t> </a:t>
            </a:r>
            <a:r>
              <a:rPr lang="en-US" sz="1400" dirty="0" err="1"/>
              <a:t>með</a:t>
            </a:r>
            <a:r>
              <a:rPr lang="en-US" sz="1400" dirty="0"/>
              <a:t> </a:t>
            </a:r>
            <a:r>
              <a:rPr lang="en-US" sz="1400" dirty="0" err="1"/>
              <a:t>fyrirtækjakynningar</a:t>
            </a:r>
            <a:endParaRPr lang="en-US" sz="14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err="1"/>
              <a:t>Góður</a:t>
            </a:r>
            <a:r>
              <a:rPr lang="en-US" sz="1400" dirty="0"/>
              <a:t> </a:t>
            </a:r>
            <a:r>
              <a:rPr lang="en-US" sz="1400" dirty="0" err="1"/>
              <a:t>gangur</a:t>
            </a:r>
            <a:r>
              <a:rPr lang="en-US" sz="1400" dirty="0"/>
              <a:t> í </a:t>
            </a:r>
            <a:r>
              <a:rPr lang="en-US" sz="1400" dirty="0" err="1"/>
              <a:t>Landspítalaverkefni</a:t>
            </a:r>
            <a:r>
              <a:rPr lang="en-US" sz="1400" dirty="0"/>
              <a:t> </a:t>
            </a:r>
            <a:r>
              <a:rPr lang="en-US" sz="1400" dirty="0" err="1"/>
              <a:t>það</a:t>
            </a:r>
            <a:r>
              <a:rPr lang="en-US" sz="1400" dirty="0"/>
              <a:t> </a:t>
            </a:r>
            <a:r>
              <a:rPr lang="en-US" sz="1400" dirty="0" err="1"/>
              <a:t>sem</a:t>
            </a:r>
            <a:r>
              <a:rPr lang="en-US" sz="1400" dirty="0"/>
              <a:t> </a:t>
            </a:r>
            <a:r>
              <a:rPr lang="en-US" sz="1400" dirty="0" err="1"/>
              <a:t>af</a:t>
            </a:r>
            <a:r>
              <a:rPr lang="en-US" sz="1400" dirty="0"/>
              <a:t> er </a:t>
            </a:r>
            <a:r>
              <a:rPr lang="en-US" sz="1400" dirty="0" err="1"/>
              <a:t>ári</a:t>
            </a:r>
            <a:endParaRPr lang="en-US" sz="14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err="1"/>
              <a:t>Fyrirtæki</a:t>
            </a:r>
            <a:r>
              <a:rPr lang="en-US" sz="1400" dirty="0"/>
              <a:t> </a:t>
            </a:r>
            <a:r>
              <a:rPr lang="en-US" sz="1400" dirty="0" err="1"/>
              <a:t>sem</a:t>
            </a:r>
            <a:r>
              <a:rPr lang="en-US" sz="1400" dirty="0"/>
              <a:t> </a:t>
            </a:r>
            <a:r>
              <a:rPr lang="en-US" sz="1400" dirty="0" err="1"/>
              <a:t>hafa</a:t>
            </a:r>
            <a:r>
              <a:rPr lang="en-US" sz="1400" dirty="0"/>
              <a:t> </a:t>
            </a:r>
            <a:r>
              <a:rPr lang="en-US" sz="1400" dirty="0" err="1"/>
              <a:t>komið</a:t>
            </a:r>
            <a:r>
              <a:rPr lang="en-US" sz="1400" dirty="0"/>
              <a:t> </a:t>
            </a:r>
            <a:r>
              <a:rPr lang="en-US" sz="1400" dirty="0" err="1"/>
              <a:t>inní</a:t>
            </a:r>
            <a:r>
              <a:rPr lang="en-US" sz="1400" dirty="0"/>
              <a:t> </a:t>
            </a:r>
            <a:r>
              <a:rPr lang="en-US" sz="1400" dirty="0" err="1"/>
              <a:t>fyrirkomulagið</a:t>
            </a:r>
            <a:r>
              <a:rPr lang="en-US" sz="1400" dirty="0"/>
              <a:t>: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err="1"/>
              <a:t>Landspítalinn</a:t>
            </a:r>
            <a:endParaRPr lang="en-US" sz="1400" dirty="0"/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err="1"/>
              <a:t>Seðlabankinn</a:t>
            </a:r>
            <a:endParaRPr lang="en-US" sz="1400" dirty="0"/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Brim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CCP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err="1"/>
              <a:t>Höfum</a:t>
            </a:r>
            <a:r>
              <a:rPr lang="en-US" sz="1400" dirty="0"/>
              <a:t> </a:t>
            </a:r>
            <a:r>
              <a:rPr lang="en-US" sz="1400" dirty="0" err="1"/>
              <a:t>að</a:t>
            </a:r>
            <a:r>
              <a:rPr lang="en-US" sz="1400" dirty="0"/>
              <a:t> </a:t>
            </a:r>
            <a:r>
              <a:rPr lang="en-US" sz="1400" dirty="0" err="1"/>
              <a:t>auki</a:t>
            </a:r>
            <a:r>
              <a:rPr lang="en-US" sz="1400" dirty="0"/>
              <a:t> </a:t>
            </a:r>
            <a:r>
              <a:rPr lang="en-US" sz="1400" dirty="0" err="1"/>
              <a:t>átt</a:t>
            </a:r>
            <a:r>
              <a:rPr lang="en-US" sz="1400" dirty="0"/>
              <a:t> </a:t>
            </a:r>
            <a:r>
              <a:rPr lang="en-US" sz="1400" dirty="0" err="1"/>
              <a:t>samtöl</a:t>
            </a:r>
            <a:r>
              <a:rPr lang="en-US" sz="1400" dirty="0"/>
              <a:t> við </a:t>
            </a:r>
            <a:r>
              <a:rPr lang="en-US" sz="1400" dirty="0" err="1"/>
              <a:t>fjölmörg</a:t>
            </a:r>
            <a:r>
              <a:rPr lang="en-US" sz="1400" dirty="0"/>
              <a:t> </a:t>
            </a:r>
            <a:r>
              <a:rPr lang="en-US" sz="1400" dirty="0" err="1"/>
              <a:t>áhugasöm</a:t>
            </a:r>
            <a:r>
              <a:rPr lang="en-US" sz="1400" dirty="0"/>
              <a:t> </a:t>
            </a:r>
            <a:r>
              <a:rPr lang="en-US" sz="1400" dirty="0" err="1"/>
              <a:t>fyrirtæki</a:t>
            </a:r>
            <a:r>
              <a:rPr lang="en-US" sz="1400" dirty="0"/>
              <a:t> og </a:t>
            </a:r>
            <a:r>
              <a:rPr lang="en-US" sz="1400" dirty="0" err="1"/>
              <a:t>stofnanir</a:t>
            </a:r>
            <a:r>
              <a:rPr lang="en-US" sz="1400" dirty="0"/>
              <a:t>. </a:t>
            </a:r>
            <a:r>
              <a:rPr lang="en-US" sz="1400" dirty="0" err="1"/>
              <a:t>T.d.</a:t>
            </a:r>
            <a:r>
              <a:rPr lang="en-US" sz="1400" dirty="0"/>
              <a:t>: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err="1"/>
              <a:t>Stjórnarráðið</a:t>
            </a:r>
            <a:r>
              <a:rPr lang="en-US" sz="1400" dirty="0"/>
              <a:t> (</a:t>
            </a:r>
            <a:r>
              <a:rPr lang="en-US" sz="1400" dirty="0" err="1"/>
              <a:t>öll</a:t>
            </a:r>
            <a:r>
              <a:rPr lang="en-US" sz="1400" dirty="0"/>
              <a:t> </a:t>
            </a:r>
            <a:r>
              <a:rPr lang="en-US" sz="1400" dirty="0" err="1"/>
              <a:t>ráðuneyti</a:t>
            </a:r>
            <a:r>
              <a:rPr lang="en-US" sz="1400" dirty="0"/>
              <a:t>)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err="1"/>
              <a:t>Háskóli</a:t>
            </a:r>
            <a:r>
              <a:rPr lang="en-US" sz="1400" dirty="0"/>
              <a:t> Íslands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err="1"/>
              <a:t>Lögreglan</a:t>
            </a:r>
            <a:endParaRPr lang="en-US" sz="1400" dirty="0"/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err="1"/>
              <a:t>Sveitarfélögin</a:t>
            </a:r>
            <a:r>
              <a:rPr lang="en-US" sz="1400" dirty="0"/>
              <a:t> á </a:t>
            </a:r>
            <a:r>
              <a:rPr lang="en-US" sz="1400" dirty="0" err="1"/>
              <a:t>höfuðborgarsvæðinu</a:t>
            </a:r>
            <a:endParaRPr lang="en-US" sz="1400" dirty="0"/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err="1"/>
              <a:t>Controlant</a:t>
            </a:r>
            <a:endParaRPr lang="en-US" sz="14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err="1"/>
              <a:t>Skoða</a:t>
            </a:r>
            <a:r>
              <a:rPr lang="en-US" sz="1400" dirty="0"/>
              <a:t> </a:t>
            </a:r>
            <a:r>
              <a:rPr lang="en-US" sz="1400" dirty="0" err="1"/>
              <a:t>að</a:t>
            </a:r>
            <a:r>
              <a:rPr lang="en-US" sz="1400" dirty="0"/>
              <a:t> taka </a:t>
            </a:r>
            <a:r>
              <a:rPr lang="en-US" sz="1400" dirty="0" err="1"/>
              <a:t>fyrirkomulagið</a:t>
            </a:r>
            <a:r>
              <a:rPr lang="en-US" sz="1400" dirty="0"/>
              <a:t> </a:t>
            </a:r>
            <a:r>
              <a:rPr lang="en-US" sz="1400" dirty="0" err="1"/>
              <a:t>til</a:t>
            </a:r>
            <a:r>
              <a:rPr lang="en-US" sz="1400" dirty="0"/>
              <a:t> </a:t>
            </a:r>
            <a:r>
              <a:rPr lang="en-US" sz="1400" dirty="0" err="1"/>
              <a:t>enn</a:t>
            </a:r>
            <a:r>
              <a:rPr lang="en-US" sz="1400" dirty="0"/>
              <a:t> </a:t>
            </a:r>
            <a:r>
              <a:rPr lang="en-US" sz="1400" dirty="0" err="1"/>
              <a:t>frekari</a:t>
            </a:r>
            <a:r>
              <a:rPr lang="en-US" sz="1400" dirty="0"/>
              <a:t> </a:t>
            </a:r>
            <a:r>
              <a:rPr lang="en-US" sz="1400" dirty="0" err="1"/>
              <a:t>þróunar</a:t>
            </a:r>
            <a:r>
              <a:rPr lang="en-US" sz="1400" dirty="0"/>
              <a:t> og </a:t>
            </a:r>
            <a:r>
              <a:rPr lang="en-US" sz="1400" dirty="0" err="1"/>
              <a:t>bjóða</a:t>
            </a:r>
            <a:r>
              <a:rPr lang="en-US" sz="1400" dirty="0"/>
              <a:t> </a:t>
            </a:r>
            <a:r>
              <a:rPr lang="en-US" sz="1400" dirty="0" err="1"/>
              <a:t>einnig</a:t>
            </a:r>
            <a:r>
              <a:rPr lang="en-US" sz="1400" dirty="0"/>
              <a:t> </a:t>
            </a:r>
            <a:r>
              <a:rPr lang="en-US" sz="1400" dirty="0" err="1"/>
              <a:t>uppá</a:t>
            </a:r>
            <a:r>
              <a:rPr lang="en-US" sz="1400" dirty="0"/>
              <a:t> </a:t>
            </a:r>
            <a:r>
              <a:rPr lang="en-US" sz="1400" dirty="0" err="1"/>
              <a:t>að</a:t>
            </a:r>
            <a:r>
              <a:rPr lang="en-US" sz="1400" dirty="0"/>
              <a:t> </a:t>
            </a:r>
            <a:r>
              <a:rPr lang="en-US" sz="1400" dirty="0" err="1"/>
              <a:t>versla</a:t>
            </a:r>
            <a:r>
              <a:rPr lang="en-US" sz="1400" dirty="0"/>
              <a:t> </a:t>
            </a:r>
            <a:r>
              <a:rPr lang="en-US" sz="1400" dirty="0" err="1"/>
              <a:t>mánuði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84486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28872B8-6453-0A1C-5459-2292BC4D97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2288" y="502815"/>
            <a:ext cx="8885382" cy="916708"/>
          </a:xfrm>
        </p:spPr>
        <p:txBody>
          <a:bodyPr/>
          <a:lstStyle/>
          <a:p>
            <a:pPr algn="l"/>
            <a:r>
              <a:rPr lang="is-IS" sz="5400" dirty="0"/>
              <a:t>Annað</a:t>
            </a:r>
            <a:endParaRPr lang="en-US" sz="5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B65284-6A3A-8F0A-8AB7-A7BD67A92040}"/>
              </a:ext>
            </a:extLst>
          </p:cNvPr>
          <p:cNvSpPr txBox="1"/>
          <p:nvPr/>
        </p:nvSpPr>
        <p:spPr>
          <a:xfrm>
            <a:off x="681487" y="1733909"/>
            <a:ext cx="568236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Erlendir</a:t>
            </a:r>
            <a:r>
              <a:rPr lang="en-US" dirty="0"/>
              <a:t> </a:t>
            </a:r>
            <a:r>
              <a:rPr lang="en-US" dirty="0" err="1"/>
              <a:t>ferðamenn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Greiðsluleiðir</a:t>
            </a:r>
            <a:r>
              <a:rPr lang="en-US" dirty="0"/>
              <a:t> </a:t>
            </a:r>
            <a:r>
              <a:rPr lang="en-US" dirty="0" err="1"/>
              <a:t>hafa</a:t>
            </a:r>
            <a:r>
              <a:rPr lang="en-US" dirty="0"/>
              <a:t> </a:t>
            </a:r>
            <a:r>
              <a:rPr lang="en-US" dirty="0" err="1"/>
              <a:t>flækst</a:t>
            </a:r>
            <a:r>
              <a:rPr lang="en-US" dirty="0"/>
              <a:t> </a:t>
            </a:r>
            <a:r>
              <a:rPr lang="en-US" dirty="0" err="1"/>
              <a:t>fyrir</a:t>
            </a:r>
            <a:r>
              <a:rPr lang="en-US" dirty="0"/>
              <a:t> </a:t>
            </a:r>
            <a:r>
              <a:rPr lang="en-US" dirty="0" err="1"/>
              <a:t>erlendum</a:t>
            </a:r>
            <a:r>
              <a:rPr lang="en-US" dirty="0"/>
              <a:t> </a:t>
            </a:r>
            <a:r>
              <a:rPr lang="en-US" dirty="0" err="1"/>
              <a:t>ferðamönnum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EMV </a:t>
            </a:r>
            <a:r>
              <a:rPr lang="en-US" dirty="0" err="1"/>
              <a:t>mun</a:t>
            </a:r>
            <a:r>
              <a:rPr lang="en-US" dirty="0"/>
              <a:t> </a:t>
            </a:r>
            <a:r>
              <a:rPr lang="en-US" dirty="0" err="1"/>
              <a:t>einfalda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Markvissari</a:t>
            </a:r>
            <a:r>
              <a:rPr lang="en-US" dirty="0"/>
              <a:t> </a:t>
            </a:r>
            <a:r>
              <a:rPr lang="en-US" dirty="0" err="1"/>
              <a:t>upplýsingagjöf</a:t>
            </a:r>
            <a:r>
              <a:rPr lang="en-US" dirty="0"/>
              <a:t> </a:t>
            </a:r>
            <a:r>
              <a:rPr lang="en-US" dirty="0" err="1"/>
              <a:t>áður</a:t>
            </a:r>
            <a:r>
              <a:rPr lang="en-US" dirty="0"/>
              <a:t> en </a:t>
            </a:r>
            <a:r>
              <a:rPr lang="en-US" dirty="0" err="1"/>
              <a:t>komið</a:t>
            </a:r>
            <a:r>
              <a:rPr lang="en-US" dirty="0"/>
              <a:t> er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landsins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Bætt</a:t>
            </a:r>
            <a:r>
              <a:rPr lang="en-US" dirty="0"/>
              <a:t> </a:t>
            </a:r>
            <a:r>
              <a:rPr lang="en-US" dirty="0" err="1"/>
              <a:t>upplýsingagjöf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Mikilvægt</a:t>
            </a:r>
            <a:r>
              <a:rPr lang="en-US" dirty="0"/>
              <a:t> </a:t>
            </a:r>
            <a:r>
              <a:rPr lang="en-US" dirty="0" err="1"/>
              <a:t>atriði</a:t>
            </a:r>
            <a:r>
              <a:rPr lang="en-US" dirty="0"/>
              <a:t> í </a:t>
            </a:r>
            <a:r>
              <a:rPr lang="en-US" dirty="0" err="1"/>
              <a:t>þjónustunni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Áframhaldandi</a:t>
            </a:r>
            <a:r>
              <a:rPr lang="en-US" dirty="0"/>
              <a:t> </a:t>
            </a:r>
            <a:r>
              <a:rPr lang="en-US" dirty="0" err="1"/>
              <a:t>þróun</a:t>
            </a:r>
            <a:r>
              <a:rPr lang="en-US" dirty="0"/>
              <a:t> á </a:t>
            </a:r>
            <a:r>
              <a:rPr lang="en-US" dirty="0" err="1"/>
              <a:t>leitarvél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 err="1"/>
              <a:t>Aukin</a:t>
            </a:r>
            <a:r>
              <a:rPr lang="en-US" dirty="0"/>
              <a:t> </a:t>
            </a:r>
            <a:r>
              <a:rPr lang="en-US" dirty="0" err="1"/>
              <a:t>samvinna</a:t>
            </a:r>
            <a:r>
              <a:rPr lang="en-US" dirty="0"/>
              <a:t> við </a:t>
            </a:r>
            <a:r>
              <a:rPr lang="en-US" dirty="0" err="1"/>
              <a:t>Hopp</a:t>
            </a:r>
            <a:r>
              <a:rPr lang="en-US" dirty="0"/>
              <a:t> og </a:t>
            </a:r>
            <a:r>
              <a:rPr lang="en-US" dirty="0" err="1"/>
              <a:t>Zolo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Tengja</a:t>
            </a:r>
            <a:r>
              <a:rPr lang="en-US" dirty="0"/>
              <a:t> </a:t>
            </a:r>
            <a:r>
              <a:rPr lang="en-US" dirty="0" err="1"/>
              <a:t>okkar</a:t>
            </a:r>
            <a:r>
              <a:rPr lang="en-US" dirty="0"/>
              <a:t> þjónustu </a:t>
            </a:r>
            <a:r>
              <a:rPr lang="en-US" dirty="0" err="1"/>
              <a:t>betur</a:t>
            </a:r>
            <a:r>
              <a:rPr lang="en-US" dirty="0"/>
              <a:t> við </a:t>
            </a:r>
            <a:r>
              <a:rPr lang="en-US" dirty="0" err="1"/>
              <a:t>þeirra</a:t>
            </a:r>
            <a:r>
              <a:rPr lang="en-US" dirty="0"/>
              <a:t> þjónustu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Víkka</a:t>
            </a:r>
            <a:r>
              <a:rPr lang="en-US" dirty="0"/>
              <a:t> </a:t>
            </a:r>
            <a:r>
              <a:rPr lang="en-US" dirty="0" err="1"/>
              <a:t>hugsanlegan</a:t>
            </a:r>
            <a:r>
              <a:rPr lang="en-US" dirty="0"/>
              <a:t> </a:t>
            </a:r>
            <a:r>
              <a:rPr lang="en-US" dirty="0" err="1"/>
              <a:t>viðskiptavinahóp</a:t>
            </a:r>
            <a:r>
              <a:rPr lang="en-US" dirty="0"/>
              <a:t> </a:t>
            </a:r>
            <a:r>
              <a:rPr lang="en-US" dirty="0" err="1"/>
              <a:t>frekar</a:t>
            </a:r>
            <a:r>
              <a:rPr lang="en-US" dirty="0"/>
              <a:t> </a:t>
            </a:r>
            <a:r>
              <a:rPr lang="en-US" dirty="0" err="1"/>
              <a:t>með</a:t>
            </a:r>
            <a:r>
              <a:rPr lang="en-US" dirty="0"/>
              <a:t> </a:t>
            </a:r>
            <a:r>
              <a:rPr lang="en-US" dirty="0" err="1"/>
              <a:t>fjölbreyttari</a:t>
            </a:r>
            <a:r>
              <a:rPr lang="en-US" dirty="0"/>
              <a:t> </a:t>
            </a:r>
            <a:r>
              <a:rPr lang="en-US" dirty="0" err="1"/>
              <a:t>lausnum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Deeplink</a:t>
            </a:r>
            <a:r>
              <a:rPr lang="en-US" dirty="0"/>
              <a:t> í </a:t>
            </a:r>
            <a:r>
              <a:rPr lang="en-US" dirty="0" err="1"/>
              <a:t>kort</a:t>
            </a:r>
            <a:r>
              <a:rPr lang="en-US" dirty="0"/>
              <a:t> á </a:t>
            </a:r>
            <a:r>
              <a:rPr lang="en-US" dirty="0" err="1"/>
              <a:t>leitarvél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Binda saman </a:t>
            </a:r>
            <a:r>
              <a:rPr lang="en-US" dirty="0" err="1"/>
              <a:t>inneign</a:t>
            </a:r>
            <a:r>
              <a:rPr lang="en-US" dirty="0"/>
              <a:t> í </a:t>
            </a:r>
            <a:r>
              <a:rPr lang="en-US" dirty="0" err="1"/>
              <a:t>þeirra</a:t>
            </a:r>
            <a:r>
              <a:rPr lang="en-US" dirty="0"/>
              <a:t> þjónustu </a:t>
            </a:r>
            <a:r>
              <a:rPr lang="en-US" dirty="0" err="1"/>
              <a:t>með</a:t>
            </a:r>
            <a:r>
              <a:rPr lang="en-US" dirty="0"/>
              <a:t> </a:t>
            </a:r>
            <a:r>
              <a:rPr lang="en-US" dirty="0" err="1"/>
              <a:t>mánaðar</a:t>
            </a:r>
            <a:r>
              <a:rPr lang="en-US" dirty="0"/>
              <a:t>- og </a:t>
            </a:r>
            <a:r>
              <a:rPr lang="en-US" dirty="0" err="1"/>
              <a:t>árskortum</a:t>
            </a:r>
            <a:r>
              <a:rPr lang="en-US" dirty="0"/>
              <a:t> </a:t>
            </a:r>
            <a:r>
              <a:rPr lang="en-US" dirty="0" err="1"/>
              <a:t>hjá</a:t>
            </a:r>
            <a:r>
              <a:rPr lang="en-US" dirty="0"/>
              <a:t> </a:t>
            </a:r>
            <a:r>
              <a:rPr lang="en-US" dirty="0" err="1"/>
              <a:t>okkur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E04711-C491-E33B-20D7-8B67767B58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562" r="4661" b="-2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4547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28872B8-6453-0A1C-5459-2292BC4D97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2288" y="502815"/>
            <a:ext cx="8885382" cy="916708"/>
          </a:xfrm>
        </p:spPr>
        <p:txBody>
          <a:bodyPr/>
          <a:lstStyle/>
          <a:p>
            <a:pPr algn="l"/>
            <a:r>
              <a:rPr lang="is-IS" sz="5400" dirty="0"/>
              <a:t>Sala – haust 2022</a:t>
            </a:r>
            <a:endParaRPr lang="en-US" sz="5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B65284-6A3A-8F0A-8AB7-A7BD67A92040}"/>
              </a:ext>
            </a:extLst>
          </p:cNvPr>
          <p:cNvSpPr txBox="1"/>
          <p:nvPr/>
        </p:nvSpPr>
        <p:spPr>
          <a:xfrm>
            <a:off x="352288" y="1656576"/>
            <a:ext cx="9678838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sz="2400" dirty="0"/>
              <a:t>Sala árskorta er að teygjast lengra inn í veturinn en áætlun gerði ráð fyrir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sz="2400" dirty="0"/>
              <a:t>Sala stakra almennra fargjalda undir væntingum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s-IS" sz="2400" dirty="0"/>
              <a:t>Breytt kauphegðun og ferðavenjur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is-IS" sz="2400" dirty="0"/>
              <a:t>Vaxandi vinsældir </a:t>
            </a:r>
            <a:r>
              <a:rPr lang="is-IS" sz="2400" dirty="0" err="1"/>
              <a:t>rafhlaupahjóla</a:t>
            </a:r>
            <a:r>
              <a:rPr lang="is-IS" sz="2400" dirty="0"/>
              <a:t> frá Hopp og </a:t>
            </a:r>
            <a:r>
              <a:rPr lang="is-IS" sz="2400" dirty="0" err="1"/>
              <a:t>Zolo</a:t>
            </a:r>
            <a:endParaRPr lang="is-IS" sz="2400" dirty="0"/>
          </a:p>
          <a:p>
            <a:pPr lvl="2"/>
            <a:endParaRPr lang="is-I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sz="2400" dirty="0"/>
              <a:t>Vinsældir mánaðarkorta aukast jafnt og þétt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s-IS" sz="2400" dirty="0"/>
              <a:t>Sala ungmenna mánaðarkorta u.þ.b. 50% yfir áætlun í sept. og okt.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s-IS" sz="2400" dirty="0"/>
              <a:t>Virðist hafa meiri áhrif á sölu stakra fargjalda en 12 mánaða korta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is-I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sz="2400" dirty="0"/>
              <a:t>Gjaldskrárhækkun – áhrif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s-IS" sz="2400" dirty="0"/>
              <a:t>Sjáum smá fækkun fargjalda – Hugsanlega vegna „</a:t>
            </a:r>
            <a:r>
              <a:rPr lang="is-IS" sz="2400" dirty="0" err="1"/>
              <a:t>hömstrunar</a:t>
            </a:r>
            <a:r>
              <a:rPr lang="is-IS" sz="2400" dirty="0"/>
              <a:t>“ fyrir gjaldskrárhækkun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s-IS" sz="2400" dirty="0"/>
              <a:t>Raunveruleg áhrif ljósari eftir nóvember</a:t>
            </a: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is-IS" sz="2000" dirty="0"/>
          </a:p>
        </p:txBody>
      </p:sp>
    </p:spTree>
    <p:extLst>
      <p:ext uri="{BB962C8B-B14F-4D97-AF65-F5344CB8AC3E}">
        <p14:creationId xmlns:p14="http://schemas.microsoft.com/office/powerpoint/2010/main" val="1617985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6D4E9-CD1F-126A-83C3-F143E2BB5A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/>
              <a:t>Gjaldskrárstefna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40C9ED-498A-6DB6-5E84-8C11A2FF7C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243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28872B8-6453-0A1C-5459-2292BC4D97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2288" y="502815"/>
            <a:ext cx="8885382" cy="916708"/>
          </a:xfrm>
        </p:spPr>
        <p:txBody>
          <a:bodyPr/>
          <a:lstStyle/>
          <a:p>
            <a:pPr algn="l"/>
            <a:r>
              <a:rPr lang="is-IS" sz="5400" dirty="0"/>
              <a:t>Gjaldskrárstefna</a:t>
            </a:r>
            <a:endParaRPr lang="en-US" sz="5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B65284-6A3A-8F0A-8AB7-A7BD67A92040}"/>
              </a:ext>
            </a:extLst>
          </p:cNvPr>
          <p:cNvSpPr txBox="1"/>
          <p:nvPr/>
        </p:nvSpPr>
        <p:spPr>
          <a:xfrm>
            <a:off x="681487" y="1733909"/>
            <a:ext cx="918713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sz="2000" dirty="0"/>
              <a:t>Markmið að tryggja að gjaldskrá haldist í hendur við rekstrarkostnað Strætó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sz="2000" dirty="0"/>
              <a:t>Gjaldskrá skal taka breytingum í takti við Strætóvísitölu hverju sinni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s-IS" sz="2000" dirty="0"/>
              <a:t>Strætóvísitala inniheldur: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is-IS" sz="2000" dirty="0"/>
              <a:t>Laun, olíu, </a:t>
            </a:r>
            <a:r>
              <a:rPr lang="is-IS" sz="2000" dirty="0" err="1"/>
              <a:t>nvt</a:t>
            </a:r>
            <a:r>
              <a:rPr lang="is-IS" sz="2000" dirty="0"/>
              <a:t>, viðhald og viðgerðir (undirvísitala </a:t>
            </a:r>
            <a:r>
              <a:rPr lang="is-IS" sz="2000" dirty="0" err="1"/>
              <a:t>nvt</a:t>
            </a:r>
            <a:r>
              <a:rPr lang="is-IS" sz="2000" dirty="0"/>
              <a:t>) og varahlutir (undirvísitala </a:t>
            </a:r>
            <a:r>
              <a:rPr lang="is-IS" sz="2000" dirty="0" err="1"/>
              <a:t>nvt</a:t>
            </a:r>
            <a:r>
              <a:rPr lang="is-IS" sz="2000" dirty="0"/>
              <a:t>)</a:t>
            </a:r>
          </a:p>
          <a:p>
            <a:endParaRPr lang="is-I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sz="2000" dirty="0"/>
              <a:t>Endurskoðun á gjaldskrá skal fara fram tvisvar á ári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s-IS" sz="2000" dirty="0"/>
              <a:t>Fyrri endurskoðun fer fram um áramót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s-IS" sz="2000" dirty="0"/>
              <a:t>Seinni endurskoðun fer fram um mitt ár</a:t>
            </a:r>
          </a:p>
          <a:p>
            <a:endParaRPr lang="is-I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sz="2000" dirty="0"/>
              <a:t>Við endurskoðun á Strætó er eingöngu breytt verðum á almennum fargjöldum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s-IS" sz="2000" dirty="0"/>
              <a:t>Afsláttarfargjöld reiknast þá sem föst prósenta af almennum fargjöldum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s-IS" sz="2000" dirty="0"/>
              <a:t>Markmið að viðhalda einfaldleika gjaldskrár</a:t>
            </a:r>
          </a:p>
        </p:txBody>
      </p:sp>
    </p:spTree>
    <p:extLst>
      <p:ext uri="{BB962C8B-B14F-4D97-AF65-F5344CB8AC3E}">
        <p14:creationId xmlns:p14="http://schemas.microsoft.com/office/powerpoint/2010/main" val="161601434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Strætó powerpoint grunnur</Template>
  <TotalTime>13346</TotalTime>
  <Words>555</Words>
  <Application>Microsoft Office PowerPoint</Application>
  <PresentationFormat>Widescreen</PresentationFormat>
  <Paragraphs>97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GT America Rg</vt:lpstr>
      <vt:lpstr>1_Custom Design</vt:lpstr>
      <vt:lpstr>Custom Design</vt:lpstr>
      <vt:lpstr>2_Custom Design</vt:lpstr>
      <vt:lpstr>Áherslur í sölu-og markaðsmálum 2023</vt:lpstr>
      <vt:lpstr>Áherslur og markmið</vt:lpstr>
      <vt:lpstr>Ímyndarmál</vt:lpstr>
      <vt:lpstr>Háskólar</vt:lpstr>
      <vt:lpstr>Fyrirtæki</vt:lpstr>
      <vt:lpstr>Annað</vt:lpstr>
      <vt:lpstr>Sala – haust 2022</vt:lpstr>
      <vt:lpstr>Gjaldskrárstefna</vt:lpstr>
      <vt:lpstr>Gjaldskrárstefna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Áherslur í sölu-og markaðsmálum 2023</dc:title>
  <dc:creator>Markús Vilhjálmsson</dc:creator>
  <cp:lastModifiedBy>Herdís Steinarsdóttir</cp:lastModifiedBy>
  <cp:revision>7</cp:revision>
  <dcterms:created xsi:type="dcterms:W3CDTF">2022-11-02T09:07:56Z</dcterms:created>
  <dcterms:modified xsi:type="dcterms:W3CDTF">2023-01-05T14:35:57Z</dcterms:modified>
</cp:coreProperties>
</file>