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5" r:id="rId2"/>
    <p:sldId id="258" r:id="rId3"/>
    <p:sldId id="282" r:id="rId4"/>
    <p:sldId id="280" r:id="rId5"/>
    <p:sldId id="281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1422" autoAdjust="0"/>
  </p:normalViewPr>
  <p:slideViewPr>
    <p:cSldViewPr snapToGrid="0" snapToObjects="1">
      <p:cViewPr varScale="1">
        <p:scale>
          <a:sx n="192" d="100"/>
          <a:sy n="192" d="100"/>
        </p:scale>
        <p:origin x="9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B82FE-A10B-485E-A04F-F1086B2155BD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1838B3-7C3D-45A0-90D8-7892232F53C9}">
      <dgm:prSet custT="1"/>
      <dgm:spPr/>
      <dgm:t>
        <a:bodyPr/>
        <a:lstStyle/>
        <a:p>
          <a:r>
            <a:rPr lang="en-US" sz="1100" dirty="0"/>
            <a:t>Tap af rekstri 1.069 m.kr.  / fyrra ár 140 m.kr. tap.</a:t>
          </a:r>
        </a:p>
        <a:p>
          <a:r>
            <a:rPr lang="en-US" sz="1100" dirty="0"/>
            <a:t>Samþykkt áætlun tap </a:t>
          </a:r>
          <a:r>
            <a:rPr lang="is-IS" sz="1100" noProof="0" dirty="0"/>
            <a:t>upp</a:t>
          </a:r>
          <a:r>
            <a:rPr lang="en-US" sz="1100" dirty="0"/>
            <a:t> á 93 m.kr</a:t>
          </a:r>
        </a:p>
        <a:p>
          <a:r>
            <a:rPr lang="en-US" sz="1100" dirty="0"/>
            <a:t>Útkomuspá tap upp á 1 ma.kr.</a:t>
          </a:r>
        </a:p>
      </dgm:t>
    </dgm:pt>
    <dgm:pt modelId="{3AAAC9FB-9D7F-40B8-9769-767B19FB7BD8}" type="parTrans" cxnId="{120DCC6F-13E8-4C45-A6A4-B81A0FC5C358}">
      <dgm:prSet/>
      <dgm:spPr/>
      <dgm:t>
        <a:bodyPr/>
        <a:lstStyle/>
        <a:p>
          <a:endParaRPr lang="en-US"/>
        </a:p>
      </dgm:t>
    </dgm:pt>
    <dgm:pt modelId="{537A6067-B948-42F3-B400-1BD714DCE6A3}" type="sibTrans" cxnId="{120DCC6F-13E8-4C45-A6A4-B81A0FC5C358}">
      <dgm:prSet/>
      <dgm:spPr/>
      <dgm:t>
        <a:bodyPr/>
        <a:lstStyle/>
        <a:p>
          <a:endParaRPr lang="en-US"/>
        </a:p>
      </dgm:t>
    </dgm:pt>
    <dgm:pt modelId="{E542274D-6502-4B51-8103-3A99F3F1D679}">
      <dgm:prSet custT="1"/>
      <dgm:spPr/>
      <dgm:t>
        <a:bodyPr/>
        <a:lstStyle/>
        <a:p>
          <a:r>
            <a:rPr lang="en-US" sz="1100" dirty="0"/>
            <a:t>Breyting milli samþ.áætlun og útkomuspá:</a:t>
          </a:r>
        </a:p>
        <a:p>
          <a:r>
            <a:rPr lang="en-US" sz="1100" b="1" dirty="0"/>
            <a:t>Tekjur:</a:t>
          </a:r>
        </a:p>
        <a:p>
          <a:r>
            <a:rPr lang="en-US" sz="1100" dirty="0"/>
            <a:t>Lægri um 110 m.kr. fyrsta ársfjórðung – Covid</a:t>
          </a:r>
        </a:p>
        <a:p>
          <a:r>
            <a:rPr lang="en-US" sz="1100" b="1" dirty="0"/>
            <a:t>Gjöld:</a:t>
          </a:r>
        </a:p>
        <a:p>
          <a:r>
            <a:rPr lang="en-US" sz="1100" dirty="0"/>
            <a:t>Aðkeyptur akstur -  hækkun “strætóvísitölu” frá spá</a:t>
          </a:r>
        </a:p>
        <a:p>
          <a:r>
            <a:rPr lang="en-US" sz="1100" dirty="0"/>
            <a:t>Annar rekstrarkostnaður  - hækkun olíu,             viðhaldskostnaður vagna, </a:t>
          </a:r>
          <a:r>
            <a:rPr lang="is-IS" sz="1100" noProof="0" dirty="0"/>
            <a:t>tölvukostnaðar</a:t>
          </a:r>
          <a:r>
            <a:rPr lang="en-US" sz="1100" dirty="0"/>
            <a:t> (tölvuárás) og gjaldfærður kostnaður vegna dóms (130 m.kr.) </a:t>
          </a:r>
        </a:p>
        <a:p>
          <a:r>
            <a:rPr lang="en-US" sz="1100" dirty="0"/>
            <a:t>Fjármagnsliður - gjaldfærðir dráttavextir vegna ofangreinds máls (100 m.kr) og hækkun verðbólgu.</a:t>
          </a:r>
        </a:p>
      </dgm:t>
    </dgm:pt>
    <dgm:pt modelId="{EA504C61-1160-40EC-8E2F-AC048F50979C}" type="parTrans" cxnId="{FC098F1A-6587-4EAC-AA5C-875C015E4C25}">
      <dgm:prSet/>
      <dgm:spPr/>
      <dgm:t>
        <a:bodyPr/>
        <a:lstStyle/>
        <a:p>
          <a:endParaRPr lang="en-US"/>
        </a:p>
      </dgm:t>
    </dgm:pt>
    <dgm:pt modelId="{877CC0FF-E04E-478B-9FE5-CB892B2604F9}" type="sibTrans" cxnId="{FC098F1A-6587-4EAC-AA5C-875C015E4C25}">
      <dgm:prSet/>
      <dgm:spPr/>
      <dgm:t>
        <a:bodyPr/>
        <a:lstStyle/>
        <a:p>
          <a:endParaRPr lang="en-US"/>
        </a:p>
      </dgm:t>
    </dgm:pt>
    <dgm:pt modelId="{DB5E9D34-000E-4D93-A744-D8F623A08EDC}" type="pres">
      <dgm:prSet presAssocID="{817B82FE-A10B-485E-A04F-F1086B2155BD}" presName="vert0" presStyleCnt="0">
        <dgm:presLayoutVars>
          <dgm:dir/>
          <dgm:animOne val="branch"/>
          <dgm:animLvl val="lvl"/>
        </dgm:presLayoutVars>
      </dgm:prSet>
      <dgm:spPr/>
    </dgm:pt>
    <dgm:pt modelId="{4A765286-4499-449F-AEA7-9397DCE2F8D7}" type="pres">
      <dgm:prSet presAssocID="{571838B3-7C3D-45A0-90D8-7892232F53C9}" presName="thickLine" presStyleLbl="alignNode1" presStyleIdx="0" presStyleCnt="2"/>
      <dgm:spPr/>
    </dgm:pt>
    <dgm:pt modelId="{E33164BC-0438-487D-82C4-5C47C62DFC70}" type="pres">
      <dgm:prSet presAssocID="{571838B3-7C3D-45A0-90D8-7892232F53C9}" presName="horz1" presStyleCnt="0"/>
      <dgm:spPr/>
    </dgm:pt>
    <dgm:pt modelId="{C94ED0B9-383D-45AF-AE44-86C6F1AE06B7}" type="pres">
      <dgm:prSet presAssocID="{571838B3-7C3D-45A0-90D8-7892232F53C9}" presName="tx1" presStyleLbl="revTx" presStyleIdx="0" presStyleCnt="2" custScaleY="124750"/>
      <dgm:spPr/>
    </dgm:pt>
    <dgm:pt modelId="{AF769ED6-BE15-4F3A-ABAB-21FEAA5209C3}" type="pres">
      <dgm:prSet presAssocID="{571838B3-7C3D-45A0-90D8-7892232F53C9}" presName="vert1" presStyleCnt="0"/>
      <dgm:spPr/>
    </dgm:pt>
    <dgm:pt modelId="{35B65A85-333B-4379-8CD4-E7F54661C77F}" type="pres">
      <dgm:prSet presAssocID="{E542274D-6502-4B51-8103-3A99F3F1D679}" presName="thickLine" presStyleLbl="alignNode1" presStyleIdx="1" presStyleCnt="2"/>
      <dgm:spPr/>
    </dgm:pt>
    <dgm:pt modelId="{580E2C1C-AA73-49DB-932D-74A66B564D16}" type="pres">
      <dgm:prSet presAssocID="{E542274D-6502-4B51-8103-3A99F3F1D679}" presName="horz1" presStyleCnt="0"/>
      <dgm:spPr/>
    </dgm:pt>
    <dgm:pt modelId="{5ED0F7E3-E0BF-48EF-A094-E3D352DDCA6F}" type="pres">
      <dgm:prSet presAssocID="{E542274D-6502-4B51-8103-3A99F3F1D679}" presName="tx1" presStyleLbl="revTx" presStyleIdx="1" presStyleCnt="2" custScaleY="319747"/>
      <dgm:spPr/>
    </dgm:pt>
    <dgm:pt modelId="{CD973B66-1BF9-4E69-871D-28BD1BE6D715}" type="pres">
      <dgm:prSet presAssocID="{E542274D-6502-4B51-8103-3A99F3F1D679}" presName="vert1" presStyleCnt="0"/>
      <dgm:spPr/>
    </dgm:pt>
  </dgm:ptLst>
  <dgm:cxnLst>
    <dgm:cxn modelId="{FC098F1A-6587-4EAC-AA5C-875C015E4C25}" srcId="{817B82FE-A10B-485E-A04F-F1086B2155BD}" destId="{E542274D-6502-4B51-8103-3A99F3F1D679}" srcOrd="1" destOrd="0" parTransId="{EA504C61-1160-40EC-8E2F-AC048F50979C}" sibTransId="{877CC0FF-E04E-478B-9FE5-CB892B2604F9}"/>
    <dgm:cxn modelId="{120DCC6F-13E8-4C45-A6A4-B81A0FC5C358}" srcId="{817B82FE-A10B-485E-A04F-F1086B2155BD}" destId="{571838B3-7C3D-45A0-90D8-7892232F53C9}" srcOrd="0" destOrd="0" parTransId="{3AAAC9FB-9D7F-40B8-9769-767B19FB7BD8}" sibTransId="{537A6067-B948-42F3-B400-1BD714DCE6A3}"/>
    <dgm:cxn modelId="{D4112596-7F3B-4DBD-9A36-8DCEF6982398}" type="presOf" srcId="{817B82FE-A10B-485E-A04F-F1086B2155BD}" destId="{DB5E9D34-000E-4D93-A744-D8F623A08EDC}" srcOrd="0" destOrd="0" presId="urn:microsoft.com/office/officeart/2008/layout/LinedList"/>
    <dgm:cxn modelId="{AFE95B9F-7E0D-439F-801F-F45B2226B272}" type="presOf" srcId="{571838B3-7C3D-45A0-90D8-7892232F53C9}" destId="{C94ED0B9-383D-45AF-AE44-86C6F1AE06B7}" srcOrd="0" destOrd="0" presId="urn:microsoft.com/office/officeart/2008/layout/LinedList"/>
    <dgm:cxn modelId="{E215D1C7-4001-41FA-8DFA-BD5369AD2FF9}" type="presOf" srcId="{E542274D-6502-4B51-8103-3A99F3F1D679}" destId="{5ED0F7E3-E0BF-48EF-A094-E3D352DDCA6F}" srcOrd="0" destOrd="0" presId="urn:microsoft.com/office/officeart/2008/layout/LinedList"/>
    <dgm:cxn modelId="{B5349B7C-5FAD-4881-B0B1-13650D9BE51A}" type="presParOf" srcId="{DB5E9D34-000E-4D93-A744-D8F623A08EDC}" destId="{4A765286-4499-449F-AEA7-9397DCE2F8D7}" srcOrd="0" destOrd="0" presId="urn:microsoft.com/office/officeart/2008/layout/LinedList"/>
    <dgm:cxn modelId="{88A6C233-7D51-4B11-AFD4-AB65949AB395}" type="presParOf" srcId="{DB5E9D34-000E-4D93-A744-D8F623A08EDC}" destId="{E33164BC-0438-487D-82C4-5C47C62DFC70}" srcOrd="1" destOrd="0" presId="urn:microsoft.com/office/officeart/2008/layout/LinedList"/>
    <dgm:cxn modelId="{FDBDDE83-E03E-42F5-8C06-95EC1F0427CE}" type="presParOf" srcId="{E33164BC-0438-487D-82C4-5C47C62DFC70}" destId="{C94ED0B9-383D-45AF-AE44-86C6F1AE06B7}" srcOrd="0" destOrd="0" presId="urn:microsoft.com/office/officeart/2008/layout/LinedList"/>
    <dgm:cxn modelId="{198A34F0-9A8B-47F9-BBE9-AD69FFFB6F14}" type="presParOf" srcId="{E33164BC-0438-487D-82C4-5C47C62DFC70}" destId="{AF769ED6-BE15-4F3A-ABAB-21FEAA5209C3}" srcOrd="1" destOrd="0" presId="urn:microsoft.com/office/officeart/2008/layout/LinedList"/>
    <dgm:cxn modelId="{C3FFFD3F-E7FA-4084-A34C-5FE26C17F617}" type="presParOf" srcId="{DB5E9D34-000E-4D93-A744-D8F623A08EDC}" destId="{35B65A85-333B-4379-8CD4-E7F54661C77F}" srcOrd="2" destOrd="0" presId="urn:microsoft.com/office/officeart/2008/layout/LinedList"/>
    <dgm:cxn modelId="{9DD8D406-BD91-4774-BE0C-486B6A0302B3}" type="presParOf" srcId="{DB5E9D34-000E-4D93-A744-D8F623A08EDC}" destId="{580E2C1C-AA73-49DB-932D-74A66B564D16}" srcOrd="3" destOrd="0" presId="urn:microsoft.com/office/officeart/2008/layout/LinedList"/>
    <dgm:cxn modelId="{086DC827-67FC-4207-B41A-6146DB24B2AE}" type="presParOf" srcId="{580E2C1C-AA73-49DB-932D-74A66B564D16}" destId="{5ED0F7E3-E0BF-48EF-A094-E3D352DDCA6F}" srcOrd="0" destOrd="0" presId="urn:microsoft.com/office/officeart/2008/layout/LinedList"/>
    <dgm:cxn modelId="{0A71B360-5E1E-45DD-B2E0-062D5C04BDBB}" type="presParOf" srcId="{580E2C1C-AA73-49DB-932D-74A66B564D16}" destId="{CD973B66-1BF9-4E69-871D-28BD1BE6D7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B82FE-A10B-485E-A04F-F1086B2155BD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1838B3-7C3D-45A0-90D8-7892232F53C9}">
      <dgm:prSet custT="1"/>
      <dgm:spPr/>
      <dgm:t>
        <a:bodyPr/>
        <a:lstStyle/>
        <a:p>
          <a:r>
            <a:rPr lang="en-US" sz="1000" dirty="0"/>
            <a:t>Nýfjárfestingar námu 54 m.kr. </a:t>
          </a:r>
        </a:p>
        <a:p>
          <a:r>
            <a:rPr lang="en-US" sz="1000" dirty="0"/>
            <a:t>Þar af um 16 m.kr. í greiðslukerfi</a:t>
          </a:r>
        </a:p>
        <a:p>
          <a:r>
            <a:rPr lang="en-US" sz="1000" dirty="0"/>
            <a:t>Nýr sendibíll 8,5 m.kr.</a:t>
          </a:r>
        </a:p>
      </dgm:t>
    </dgm:pt>
    <dgm:pt modelId="{3AAAC9FB-9D7F-40B8-9769-767B19FB7BD8}" type="parTrans" cxnId="{120DCC6F-13E8-4C45-A6A4-B81A0FC5C358}">
      <dgm:prSet/>
      <dgm:spPr/>
      <dgm:t>
        <a:bodyPr/>
        <a:lstStyle/>
        <a:p>
          <a:endParaRPr lang="en-US"/>
        </a:p>
      </dgm:t>
    </dgm:pt>
    <dgm:pt modelId="{537A6067-B948-42F3-B400-1BD714DCE6A3}" type="sibTrans" cxnId="{120DCC6F-13E8-4C45-A6A4-B81A0FC5C358}">
      <dgm:prSet/>
      <dgm:spPr/>
      <dgm:t>
        <a:bodyPr/>
        <a:lstStyle/>
        <a:p>
          <a:endParaRPr lang="en-US"/>
        </a:p>
      </dgm:t>
    </dgm:pt>
    <dgm:pt modelId="{6251788F-7A33-476A-9543-8A3331C97B30}">
      <dgm:prSet custT="1"/>
      <dgm:spPr/>
      <dgm:t>
        <a:bodyPr/>
        <a:lstStyle/>
        <a:p>
          <a:r>
            <a:rPr lang="en-US" sz="1000" dirty="0"/>
            <a:t>Fyrirfram innheimtar tekjur – 346 m.kr. frá eigendum og 76 m.kr. frá ríkinu </a:t>
          </a:r>
        </a:p>
      </dgm:t>
    </dgm:pt>
    <dgm:pt modelId="{2ACD9565-B1AA-4A43-9E6A-3466D6C1301A}" type="parTrans" cxnId="{35001AE9-F745-486A-B767-8CA22263AEA1}">
      <dgm:prSet/>
      <dgm:spPr/>
      <dgm:t>
        <a:bodyPr/>
        <a:lstStyle/>
        <a:p>
          <a:endParaRPr lang="is-IS"/>
        </a:p>
      </dgm:t>
    </dgm:pt>
    <dgm:pt modelId="{838499D5-DD00-47FF-90FD-9DE825D6E953}" type="sibTrans" cxnId="{35001AE9-F745-486A-B767-8CA22263AEA1}">
      <dgm:prSet/>
      <dgm:spPr/>
      <dgm:t>
        <a:bodyPr/>
        <a:lstStyle/>
        <a:p>
          <a:endParaRPr lang="is-IS"/>
        </a:p>
      </dgm:t>
    </dgm:pt>
    <dgm:pt modelId="{25186BBF-8491-48DC-A314-1BE7A454C2CA}">
      <dgm:prSet custT="1"/>
      <dgm:spPr/>
      <dgm:t>
        <a:bodyPr/>
        <a:lstStyle/>
        <a:p>
          <a:r>
            <a:rPr lang="en-US" sz="1000" dirty="0"/>
            <a:t>Eigið fé neikvætt um 226 m.kr.</a:t>
          </a:r>
        </a:p>
      </dgm:t>
    </dgm:pt>
    <dgm:pt modelId="{712CD083-E359-4648-9316-FAF3888B7982}" type="parTrans" cxnId="{2CBE8D47-20B3-4A2A-BE23-3A1F579E3D20}">
      <dgm:prSet/>
      <dgm:spPr/>
      <dgm:t>
        <a:bodyPr/>
        <a:lstStyle/>
        <a:p>
          <a:endParaRPr lang="is-IS"/>
        </a:p>
      </dgm:t>
    </dgm:pt>
    <dgm:pt modelId="{6C2A3C31-BBD4-4FB6-B2F0-E54DE964E842}" type="sibTrans" cxnId="{2CBE8D47-20B3-4A2A-BE23-3A1F579E3D20}">
      <dgm:prSet/>
      <dgm:spPr/>
      <dgm:t>
        <a:bodyPr/>
        <a:lstStyle/>
        <a:p>
          <a:endParaRPr lang="is-IS"/>
        </a:p>
      </dgm:t>
    </dgm:pt>
    <dgm:pt modelId="{EAAFD0AD-33BC-4A00-B010-010A30537711}">
      <dgm:prSet custT="1"/>
      <dgm:spPr/>
      <dgm:t>
        <a:bodyPr/>
        <a:lstStyle/>
        <a:p>
          <a:r>
            <a:rPr lang="en-US" sz="1000" dirty="0"/>
            <a:t>Langtímalán – nýtt lán 400 m.kr. (eyrnamerkt fjárfestingu nýrra vagna)</a:t>
          </a:r>
        </a:p>
      </dgm:t>
    </dgm:pt>
    <dgm:pt modelId="{71241275-A5F5-40EA-AC3E-E248E18C3348}" type="parTrans" cxnId="{E5FE9B5B-78F5-403B-9054-A020E16EF417}">
      <dgm:prSet/>
      <dgm:spPr/>
      <dgm:t>
        <a:bodyPr/>
        <a:lstStyle/>
        <a:p>
          <a:endParaRPr lang="is-IS"/>
        </a:p>
      </dgm:t>
    </dgm:pt>
    <dgm:pt modelId="{9A184137-739F-443D-9D4C-40F25D132AE5}" type="sibTrans" cxnId="{E5FE9B5B-78F5-403B-9054-A020E16EF417}">
      <dgm:prSet/>
      <dgm:spPr/>
      <dgm:t>
        <a:bodyPr/>
        <a:lstStyle/>
        <a:p>
          <a:endParaRPr lang="is-IS"/>
        </a:p>
      </dgm:t>
    </dgm:pt>
    <dgm:pt modelId="{CD897775-3BEF-4C26-8AD4-754A60E713BA}">
      <dgm:prSet custT="1"/>
      <dgm:spPr/>
      <dgm:t>
        <a:bodyPr/>
        <a:lstStyle/>
        <a:p>
          <a:r>
            <a:rPr lang="en-US" sz="1000" dirty="0"/>
            <a:t>Aðrar skammtímaskuldir hækka um 258 m.kr.</a:t>
          </a:r>
        </a:p>
        <a:p>
          <a:r>
            <a:rPr lang="en-US" sz="1000" dirty="0"/>
            <a:t>Ógreitt vegna dómsmáls </a:t>
          </a:r>
        </a:p>
        <a:p>
          <a:endParaRPr lang="en-US" sz="1000" dirty="0"/>
        </a:p>
      </dgm:t>
    </dgm:pt>
    <dgm:pt modelId="{97F74026-B847-4DE1-A988-FA56810F6C91}" type="parTrans" cxnId="{ABEEFD88-D826-45CD-909D-CB3D93AE077E}">
      <dgm:prSet/>
      <dgm:spPr/>
      <dgm:t>
        <a:bodyPr/>
        <a:lstStyle/>
        <a:p>
          <a:endParaRPr lang="is-IS"/>
        </a:p>
      </dgm:t>
    </dgm:pt>
    <dgm:pt modelId="{44FF60C8-E268-4F3B-AA9A-C050587699D5}" type="sibTrans" cxnId="{ABEEFD88-D826-45CD-909D-CB3D93AE077E}">
      <dgm:prSet/>
      <dgm:spPr/>
      <dgm:t>
        <a:bodyPr/>
        <a:lstStyle/>
        <a:p>
          <a:endParaRPr lang="is-IS"/>
        </a:p>
      </dgm:t>
    </dgm:pt>
    <dgm:pt modelId="{FE1F0796-A834-407A-AF5A-0038C70E1C1B}">
      <dgm:prSet custT="1"/>
      <dgm:spPr/>
      <dgm:t>
        <a:bodyPr/>
        <a:lstStyle/>
        <a:p>
          <a:r>
            <a:rPr lang="en-US" sz="1000" dirty="0"/>
            <a:t>Viðskiptakröfur aukast um 36 </a:t>
          </a:r>
          <a:r>
            <a:rPr lang="en-US" sz="900" dirty="0"/>
            <a:t>m.kr. aukin sala</a:t>
          </a:r>
        </a:p>
      </dgm:t>
    </dgm:pt>
    <dgm:pt modelId="{F0113259-2EDB-4C7A-BB83-A3EC7AB3CA58}" type="parTrans" cxnId="{7FB3608E-57B4-4CFF-BF48-524112F1F3E7}">
      <dgm:prSet/>
      <dgm:spPr/>
      <dgm:t>
        <a:bodyPr/>
        <a:lstStyle/>
        <a:p>
          <a:endParaRPr lang="is-IS"/>
        </a:p>
      </dgm:t>
    </dgm:pt>
    <dgm:pt modelId="{AC99CC2B-54D4-4CFA-B024-0C7CAE68B530}" type="sibTrans" cxnId="{7FB3608E-57B4-4CFF-BF48-524112F1F3E7}">
      <dgm:prSet/>
      <dgm:spPr/>
      <dgm:t>
        <a:bodyPr/>
        <a:lstStyle/>
        <a:p>
          <a:endParaRPr lang="is-IS"/>
        </a:p>
      </dgm:t>
    </dgm:pt>
    <dgm:pt modelId="{218DF533-FA5E-42D4-985F-51362502A045}">
      <dgm:prSet custT="1"/>
      <dgm:spPr/>
      <dgm:t>
        <a:bodyPr/>
        <a:lstStyle/>
        <a:p>
          <a:r>
            <a:rPr lang="en-US" sz="900" dirty="0"/>
            <a:t>Handbært fé hækkar um 149 m.kr.</a:t>
          </a:r>
        </a:p>
        <a:p>
          <a:r>
            <a:rPr lang="en-US" sz="900" dirty="0"/>
            <a:t>Nýtt langtímalán 400 m.kr og fyrirfram greitt frá eigendum og ríki 421 m.kr. </a:t>
          </a:r>
        </a:p>
        <a:p>
          <a:r>
            <a:rPr lang="en-US" sz="900" dirty="0"/>
            <a:t>Handbært fé neikvætt</a:t>
          </a:r>
        </a:p>
      </dgm:t>
    </dgm:pt>
    <dgm:pt modelId="{4FB74A13-9923-4226-903A-96D1D122A027}" type="parTrans" cxnId="{8262BD91-2F25-421E-B027-BC1C087CDA89}">
      <dgm:prSet/>
      <dgm:spPr/>
      <dgm:t>
        <a:bodyPr/>
        <a:lstStyle/>
        <a:p>
          <a:endParaRPr lang="is-IS"/>
        </a:p>
      </dgm:t>
    </dgm:pt>
    <dgm:pt modelId="{CFAC7EF0-D3FC-4E75-9640-14E9B7380E26}" type="sibTrans" cxnId="{8262BD91-2F25-421E-B027-BC1C087CDA89}">
      <dgm:prSet/>
      <dgm:spPr/>
      <dgm:t>
        <a:bodyPr/>
        <a:lstStyle/>
        <a:p>
          <a:endParaRPr lang="is-IS"/>
        </a:p>
      </dgm:t>
    </dgm:pt>
    <dgm:pt modelId="{DB5E9D34-000E-4D93-A744-D8F623A08EDC}" type="pres">
      <dgm:prSet presAssocID="{817B82FE-A10B-485E-A04F-F1086B2155BD}" presName="vert0" presStyleCnt="0">
        <dgm:presLayoutVars>
          <dgm:dir/>
          <dgm:animOne val="branch"/>
          <dgm:animLvl val="lvl"/>
        </dgm:presLayoutVars>
      </dgm:prSet>
      <dgm:spPr/>
    </dgm:pt>
    <dgm:pt modelId="{4A765286-4499-449F-AEA7-9397DCE2F8D7}" type="pres">
      <dgm:prSet presAssocID="{571838B3-7C3D-45A0-90D8-7892232F53C9}" presName="thickLine" presStyleLbl="alignNode1" presStyleIdx="0" presStyleCnt="7"/>
      <dgm:spPr/>
    </dgm:pt>
    <dgm:pt modelId="{E33164BC-0438-487D-82C4-5C47C62DFC70}" type="pres">
      <dgm:prSet presAssocID="{571838B3-7C3D-45A0-90D8-7892232F53C9}" presName="horz1" presStyleCnt="0"/>
      <dgm:spPr/>
    </dgm:pt>
    <dgm:pt modelId="{C94ED0B9-383D-45AF-AE44-86C6F1AE06B7}" type="pres">
      <dgm:prSet presAssocID="{571838B3-7C3D-45A0-90D8-7892232F53C9}" presName="tx1" presStyleLbl="revTx" presStyleIdx="0" presStyleCnt="7" custScaleY="100366" custLinFactNeighborY="-79"/>
      <dgm:spPr/>
    </dgm:pt>
    <dgm:pt modelId="{AF769ED6-BE15-4F3A-ABAB-21FEAA5209C3}" type="pres">
      <dgm:prSet presAssocID="{571838B3-7C3D-45A0-90D8-7892232F53C9}" presName="vert1" presStyleCnt="0"/>
      <dgm:spPr/>
    </dgm:pt>
    <dgm:pt modelId="{D4E00380-A716-4043-A9D8-327255018F2B}" type="pres">
      <dgm:prSet presAssocID="{FE1F0796-A834-407A-AF5A-0038C70E1C1B}" presName="thickLine" presStyleLbl="alignNode1" presStyleIdx="1" presStyleCnt="7" custLinFactNeighborY="-7824"/>
      <dgm:spPr/>
    </dgm:pt>
    <dgm:pt modelId="{28AD5B9E-85E1-4573-9504-F76D5C897003}" type="pres">
      <dgm:prSet presAssocID="{FE1F0796-A834-407A-AF5A-0038C70E1C1B}" presName="horz1" presStyleCnt="0"/>
      <dgm:spPr/>
    </dgm:pt>
    <dgm:pt modelId="{575D1180-D83A-42EF-A154-7A9C8D16EF53}" type="pres">
      <dgm:prSet presAssocID="{FE1F0796-A834-407A-AF5A-0038C70E1C1B}" presName="tx1" presStyleLbl="revTx" presStyleIdx="1" presStyleCnt="7" custScaleY="55370" custLinFactNeighborY="475"/>
      <dgm:spPr/>
    </dgm:pt>
    <dgm:pt modelId="{58343E05-6519-47F1-98E1-A428F8DF3A75}" type="pres">
      <dgm:prSet presAssocID="{FE1F0796-A834-407A-AF5A-0038C70E1C1B}" presName="vert1" presStyleCnt="0"/>
      <dgm:spPr/>
    </dgm:pt>
    <dgm:pt modelId="{8B3E1683-497A-40E5-85F7-30F5441993A1}" type="pres">
      <dgm:prSet presAssocID="{218DF533-FA5E-42D4-985F-51362502A045}" presName="thickLine" presStyleLbl="alignNode1" presStyleIdx="2" presStyleCnt="7"/>
      <dgm:spPr/>
    </dgm:pt>
    <dgm:pt modelId="{9EC7D0AB-44E5-47B5-BBB7-E527875DA5C5}" type="pres">
      <dgm:prSet presAssocID="{218DF533-FA5E-42D4-985F-51362502A045}" presName="horz1" presStyleCnt="0"/>
      <dgm:spPr/>
    </dgm:pt>
    <dgm:pt modelId="{EA3596C7-FF46-4DBB-8561-73AC91037402}" type="pres">
      <dgm:prSet presAssocID="{218DF533-FA5E-42D4-985F-51362502A045}" presName="tx1" presStyleLbl="revTx" presStyleIdx="2" presStyleCnt="7" custScaleY="109969"/>
      <dgm:spPr/>
    </dgm:pt>
    <dgm:pt modelId="{F313FE26-B419-4559-8957-C5C88B15EE62}" type="pres">
      <dgm:prSet presAssocID="{218DF533-FA5E-42D4-985F-51362502A045}" presName="vert1" presStyleCnt="0"/>
      <dgm:spPr/>
    </dgm:pt>
    <dgm:pt modelId="{36E85C3F-E7A6-4586-A9C9-97A4D4ABFC5F}" type="pres">
      <dgm:prSet presAssocID="{25186BBF-8491-48DC-A314-1BE7A454C2CA}" presName="thickLine" presStyleLbl="alignNode1" presStyleIdx="3" presStyleCnt="7" custLinFactNeighborY="-7804"/>
      <dgm:spPr/>
    </dgm:pt>
    <dgm:pt modelId="{9C97145B-0637-4666-8778-D9EDC002FF2E}" type="pres">
      <dgm:prSet presAssocID="{25186BBF-8491-48DC-A314-1BE7A454C2CA}" presName="horz1" presStyleCnt="0"/>
      <dgm:spPr/>
    </dgm:pt>
    <dgm:pt modelId="{2CA160FA-C84A-4983-AC54-F0F5CBE0E23C}" type="pres">
      <dgm:prSet presAssocID="{25186BBF-8491-48DC-A314-1BE7A454C2CA}" presName="tx1" presStyleLbl="revTx" presStyleIdx="3" presStyleCnt="7" custScaleY="64497"/>
      <dgm:spPr/>
    </dgm:pt>
    <dgm:pt modelId="{40B95D70-AABC-4D15-B561-0D185AFB561E}" type="pres">
      <dgm:prSet presAssocID="{25186BBF-8491-48DC-A314-1BE7A454C2CA}" presName="vert1" presStyleCnt="0"/>
      <dgm:spPr/>
    </dgm:pt>
    <dgm:pt modelId="{81075C71-1020-4241-AC71-13940B3FE0CE}" type="pres">
      <dgm:prSet presAssocID="{EAAFD0AD-33BC-4A00-B010-010A30537711}" presName="thickLine" presStyleLbl="alignNode1" presStyleIdx="4" presStyleCnt="7" custLinFactNeighborY="-17640"/>
      <dgm:spPr/>
    </dgm:pt>
    <dgm:pt modelId="{795B3933-6D86-497B-8F64-9E26D5EA12DE}" type="pres">
      <dgm:prSet presAssocID="{EAAFD0AD-33BC-4A00-B010-010A30537711}" presName="horz1" presStyleCnt="0"/>
      <dgm:spPr/>
    </dgm:pt>
    <dgm:pt modelId="{5C3F122E-EDD5-4D62-A110-1615D20BB7FF}" type="pres">
      <dgm:prSet presAssocID="{EAAFD0AD-33BC-4A00-B010-010A30537711}" presName="tx1" presStyleLbl="revTx" presStyleIdx="4" presStyleCnt="7" custScaleX="97375" custScaleY="92539"/>
      <dgm:spPr/>
    </dgm:pt>
    <dgm:pt modelId="{4D54BD43-0F54-46D1-9C05-A70972B84284}" type="pres">
      <dgm:prSet presAssocID="{EAAFD0AD-33BC-4A00-B010-010A30537711}" presName="vert1" presStyleCnt="0"/>
      <dgm:spPr/>
    </dgm:pt>
    <dgm:pt modelId="{E0E36E11-3761-425B-B2FB-57B7FFB1F776}" type="pres">
      <dgm:prSet presAssocID="{6251788F-7A33-476A-9543-8A3331C97B30}" presName="thickLine" presStyleLbl="alignNode1" presStyleIdx="5" presStyleCnt="7" custLinFactNeighborY="-57598"/>
      <dgm:spPr/>
    </dgm:pt>
    <dgm:pt modelId="{05543B50-7869-4BEE-B8E4-CCCB73C710A5}" type="pres">
      <dgm:prSet presAssocID="{6251788F-7A33-476A-9543-8A3331C97B30}" presName="horz1" presStyleCnt="0"/>
      <dgm:spPr/>
    </dgm:pt>
    <dgm:pt modelId="{F909C84A-1981-4440-8934-229A055262D0}" type="pres">
      <dgm:prSet presAssocID="{6251788F-7A33-476A-9543-8A3331C97B30}" presName="tx1" presStyleLbl="revTx" presStyleIdx="5" presStyleCnt="7" custScaleY="52743" custLinFactNeighborX="-169" custLinFactNeighborY="-12475"/>
      <dgm:spPr/>
    </dgm:pt>
    <dgm:pt modelId="{74DCA7AF-ED08-4CD8-8F70-765F337E1040}" type="pres">
      <dgm:prSet presAssocID="{6251788F-7A33-476A-9543-8A3331C97B30}" presName="vert1" presStyleCnt="0"/>
      <dgm:spPr/>
    </dgm:pt>
    <dgm:pt modelId="{0CBDCA03-283F-490B-803B-72308D95BAE4}" type="pres">
      <dgm:prSet presAssocID="{CD897775-3BEF-4C26-8AD4-754A60E713BA}" presName="thickLine" presStyleLbl="alignNode1" presStyleIdx="6" presStyleCnt="7" custLinFactNeighborX="-169" custLinFactNeighborY="-4777"/>
      <dgm:spPr/>
    </dgm:pt>
    <dgm:pt modelId="{61711A1E-A89C-4BB4-BC70-7D5C3962C530}" type="pres">
      <dgm:prSet presAssocID="{CD897775-3BEF-4C26-8AD4-754A60E713BA}" presName="horz1" presStyleCnt="0"/>
      <dgm:spPr/>
    </dgm:pt>
    <dgm:pt modelId="{75DCB1A6-D9C2-40CF-AE9B-57A3A17DF939}" type="pres">
      <dgm:prSet presAssocID="{CD897775-3BEF-4C26-8AD4-754A60E713BA}" presName="tx1" presStyleLbl="revTx" presStyleIdx="6" presStyleCnt="7" custScaleY="59934" custLinFactNeighborY="10911"/>
      <dgm:spPr/>
    </dgm:pt>
    <dgm:pt modelId="{A0CFB93B-2DC1-4D4D-9EBE-B1F8A4683A87}" type="pres">
      <dgm:prSet presAssocID="{CD897775-3BEF-4C26-8AD4-754A60E713BA}" presName="vert1" presStyleCnt="0"/>
      <dgm:spPr/>
    </dgm:pt>
  </dgm:ptLst>
  <dgm:cxnLst>
    <dgm:cxn modelId="{1E44522D-062B-405A-B6E7-152B62D4E1B1}" type="presOf" srcId="{EAAFD0AD-33BC-4A00-B010-010A30537711}" destId="{5C3F122E-EDD5-4D62-A110-1615D20BB7FF}" srcOrd="0" destOrd="0" presId="urn:microsoft.com/office/officeart/2008/layout/LinedList"/>
    <dgm:cxn modelId="{37D2E83E-D8D9-448D-A466-26EA8355CA8F}" type="presOf" srcId="{25186BBF-8491-48DC-A314-1BE7A454C2CA}" destId="{2CA160FA-C84A-4983-AC54-F0F5CBE0E23C}" srcOrd="0" destOrd="0" presId="urn:microsoft.com/office/officeart/2008/layout/LinedList"/>
    <dgm:cxn modelId="{E5FE9B5B-78F5-403B-9054-A020E16EF417}" srcId="{817B82FE-A10B-485E-A04F-F1086B2155BD}" destId="{EAAFD0AD-33BC-4A00-B010-010A30537711}" srcOrd="4" destOrd="0" parTransId="{71241275-A5F5-40EA-AC3E-E248E18C3348}" sibTransId="{9A184137-739F-443D-9D4C-40F25D132AE5}"/>
    <dgm:cxn modelId="{2CBE8D47-20B3-4A2A-BE23-3A1F579E3D20}" srcId="{817B82FE-A10B-485E-A04F-F1086B2155BD}" destId="{25186BBF-8491-48DC-A314-1BE7A454C2CA}" srcOrd="3" destOrd="0" parTransId="{712CD083-E359-4648-9316-FAF3888B7982}" sibTransId="{6C2A3C31-BBD4-4FB6-B2F0-E54DE964E842}"/>
    <dgm:cxn modelId="{120DCC6F-13E8-4C45-A6A4-B81A0FC5C358}" srcId="{817B82FE-A10B-485E-A04F-F1086B2155BD}" destId="{571838B3-7C3D-45A0-90D8-7892232F53C9}" srcOrd="0" destOrd="0" parTransId="{3AAAC9FB-9D7F-40B8-9769-767B19FB7BD8}" sibTransId="{537A6067-B948-42F3-B400-1BD714DCE6A3}"/>
    <dgm:cxn modelId="{ABEEFD88-D826-45CD-909D-CB3D93AE077E}" srcId="{817B82FE-A10B-485E-A04F-F1086B2155BD}" destId="{CD897775-3BEF-4C26-8AD4-754A60E713BA}" srcOrd="6" destOrd="0" parTransId="{97F74026-B847-4DE1-A988-FA56810F6C91}" sibTransId="{44FF60C8-E268-4F3B-AA9A-C050587699D5}"/>
    <dgm:cxn modelId="{3419758A-0761-4A25-9DF3-77C4BBA72396}" type="presOf" srcId="{6251788F-7A33-476A-9543-8A3331C97B30}" destId="{F909C84A-1981-4440-8934-229A055262D0}" srcOrd="0" destOrd="0" presId="urn:microsoft.com/office/officeart/2008/layout/LinedList"/>
    <dgm:cxn modelId="{7FB3608E-57B4-4CFF-BF48-524112F1F3E7}" srcId="{817B82FE-A10B-485E-A04F-F1086B2155BD}" destId="{FE1F0796-A834-407A-AF5A-0038C70E1C1B}" srcOrd="1" destOrd="0" parTransId="{F0113259-2EDB-4C7A-BB83-A3EC7AB3CA58}" sibTransId="{AC99CC2B-54D4-4CFA-B024-0C7CAE68B530}"/>
    <dgm:cxn modelId="{8262BD91-2F25-421E-B027-BC1C087CDA89}" srcId="{817B82FE-A10B-485E-A04F-F1086B2155BD}" destId="{218DF533-FA5E-42D4-985F-51362502A045}" srcOrd="2" destOrd="0" parTransId="{4FB74A13-9923-4226-903A-96D1D122A027}" sibTransId="{CFAC7EF0-D3FC-4E75-9640-14E9B7380E26}"/>
    <dgm:cxn modelId="{D4112596-7F3B-4DBD-9A36-8DCEF6982398}" type="presOf" srcId="{817B82FE-A10B-485E-A04F-F1086B2155BD}" destId="{DB5E9D34-000E-4D93-A744-D8F623A08EDC}" srcOrd="0" destOrd="0" presId="urn:microsoft.com/office/officeart/2008/layout/LinedList"/>
    <dgm:cxn modelId="{AFE95B9F-7E0D-439F-801F-F45B2226B272}" type="presOf" srcId="{571838B3-7C3D-45A0-90D8-7892232F53C9}" destId="{C94ED0B9-383D-45AF-AE44-86C6F1AE06B7}" srcOrd="0" destOrd="0" presId="urn:microsoft.com/office/officeart/2008/layout/LinedList"/>
    <dgm:cxn modelId="{0CB4B4A6-C8D7-4393-8DAA-25292710809F}" type="presOf" srcId="{218DF533-FA5E-42D4-985F-51362502A045}" destId="{EA3596C7-FF46-4DBB-8561-73AC91037402}" srcOrd="0" destOrd="0" presId="urn:microsoft.com/office/officeart/2008/layout/LinedList"/>
    <dgm:cxn modelId="{CA8CFCAB-F214-468B-9A7F-AFBAEBA98A0C}" type="presOf" srcId="{FE1F0796-A834-407A-AF5A-0038C70E1C1B}" destId="{575D1180-D83A-42EF-A154-7A9C8D16EF53}" srcOrd="0" destOrd="0" presId="urn:microsoft.com/office/officeart/2008/layout/LinedList"/>
    <dgm:cxn modelId="{35001AE9-F745-486A-B767-8CA22263AEA1}" srcId="{817B82FE-A10B-485E-A04F-F1086B2155BD}" destId="{6251788F-7A33-476A-9543-8A3331C97B30}" srcOrd="5" destOrd="0" parTransId="{2ACD9565-B1AA-4A43-9E6A-3466D6C1301A}" sibTransId="{838499D5-DD00-47FF-90FD-9DE825D6E953}"/>
    <dgm:cxn modelId="{279E68EE-79E9-4068-A9F8-018619686C76}" type="presOf" srcId="{CD897775-3BEF-4C26-8AD4-754A60E713BA}" destId="{75DCB1A6-D9C2-40CF-AE9B-57A3A17DF939}" srcOrd="0" destOrd="0" presId="urn:microsoft.com/office/officeart/2008/layout/LinedList"/>
    <dgm:cxn modelId="{B5349B7C-5FAD-4881-B0B1-13650D9BE51A}" type="presParOf" srcId="{DB5E9D34-000E-4D93-A744-D8F623A08EDC}" destId="{4A765286-4499-449F-AEA7-9397DCE2F8D7}" srcOrd="0" destOrd="0" presId="urn:microsoft.com/office/officeart/2008/layout/LinedList"/>
    <dgm:cxn modelId="{88A6C233-7D51-4B11-AFD4-AB65949AB395}" type="presParOf" srcId="{DB5E9D34-000E-4D93-A744-D8F623A08EDC}" destId="{E33164BC-0438-487D-82C4-5C47C62DFC70}" srcOrd="1" destOrd="0" presId="urn:microsoft.com/office/officeart/2008/layout/LinedList"/>
    <dgm:cxn modelId="{FDBDDE83-E03E-42F5-8C06-95EC1F0427CE}" type="presParOf" srcId="{E33164BC-0438-487D-82C4-5C47C62DFC70}" destId="{C94ED0B9-383D-45AF-AE44-86C6F1AE06B7}" srcOrd="0" destOrd="0" presId="urn:microsoft.com/office/officeart/2008/layout/LinedList"/>
    <dgm:cxn modelId="{198A34F0-9A8B-47F9-BBE9-AD69FFFB6F14}" type="presParOf" srcId="{E33164BC-0438-487D-82C4-5C47C62DFC70}" destId="{AF769ED6-BE15-4F3A-ABAB-21FEAA5209C3}" srcOrd="1" destOrd="0" presId="urn:microsoft.com/office/officeart/2008/layout/LinedList"/>
    <dgm:cxn modelId="{CB970E85-5887-4977-BCD6-6EFCF75D4180}" type="presParOf" srcId="{DB5E9D34-000E-4D93-A744-D8F623A08EDC}" destId="{D4E00380-A716-4043-A9D8-327255018F2B}" srcOrd="2" destOrd="0" presId="urn:microsoft.com/office/officeart/2008/layout/LinedList"/>
    <dgm:cxn modelId="{6F4C33B9-0F08-435E-9D20-6CA53EFBCE38}" type="presParOf" srcId="{DB5E9D34-000E-4D93-A744-D8F623A08EDC}" destId="{28AD5B9E-85E1-4573-9504-F76D5C897003}" srcOrd="3" destOrd="0" presId="urn:microsoft.com/office/officeart/2008/layout/LinedList"/>
    <dgm:cxn modelId="{17AB517C-98FF-4F62-B2BE-ABEE9C5CF98B}" type="presParOf" srcId="{28AD5B9E-85E1-4573-9504-F76D5C897003}" destId="{575D1180-D83A-42EF-A154-7A9C8D16EF53}" srcOrd="0" destOrd="0" presId="urn:microsoft.com/office/officeart/2008/layout/LinedList"/>
    <dgm:cxn modelId="{74D6A2C6-2F14-4F62-ADC6-BF0F040A9743}" type="presParOf" srcId="{28AD5B9E-85E1-4573-9504-F76D5C897003}" destId="{58343E05-6519-47F1-98E1-A428F8DF3A75}" srcOrd="1" destOrd="0" presId="urn:microsoft.com/office/officeart/2008/layout/LinedList"/>
    <dgm:cxn modelId="{D9DEDA23-6DAA-4574-B24D-973F608120F3}" type="presParOf" srcId="{DB5E9D34-000E-4D93-A744-D8F623A08EDC}" destId="{8B3E1683-497A-40E5-85F7-30F5441993A1}" srcOrd="4" destOrd="0" presId="urn:microsoft.com/office/officeart/2008/layout/LinedList"/>
    <dgm:cxn modelId="{6F7A403B-4B40-4CC4-B741-0A83053A09AE}" type="presParOf" srcId="{DB5E9D34-000E-4D93-A744-D8F623A08EDC}" destId="{9EC7D0AB-44E5-47B5-BBB7-E527875DA5C5}" srcOrd="5" destOrd="0" presId="urn:microsoft.com/office/officeart/2008/layout/LinedList"/>
    <dgm:cxn modelId="{CCFD58AB-2D9F-476C-BE4E-E16E46DF6F5B}" type="presParOf" srcId="{9EC7D0AB-44E5-47B5-BBB7-E527875DA5C5}" destId="{EA3596C7-FF46-4DBB-8561-73AC91037402}" srcOrd="0" destOrd="0" presId="urn:microsoft.com/office/officeart/2008/layout/LinedList"/>
    <dgm:cxn modelId="{63946974-3064-4E22-921B-618F42381600}" type="presParOf" srcId="{9EC7D0AB-44E5-47B5-BBB7-E527875DA5C5}" destId="{F313FE26-B419-4559-8957-C5C88B15EE62}" srcOrd="1" destOrd="0" presId="urn:microsoft.com/office/officeart/2008/layout/LinedList"/>
    <dgm:cxn modelId="{EDA924B4-9218-4C58-B539-6F254DF19A30}" type="presParOf" srcId="{DB5E9D34-000E-4D93-A744-D8F623A08EDC}" destId="{36E85C3F-E7A6-4586-A9C9-97A4D4ABFC5F}" srcOrd="6" destOrd="0" presId="urn:microsoft.com/office/officeart/2008/layout/LinedList"/>
    <dgm:cxn modelId="{A95D0EDA-626E-45F3-9DB9-D910A5325164}" type="presParOf" srcId="{DB5E9D34-000E-4D93-A744-D8F623A08EDC}" destId="{9C97145B-0637-4666-8778-D9EDC002FF2E}" srcOrd="7" destOrd="0" presId="urn:microsoft.com/office/officeart/2008/layout/LinedList"/>
    <dgm:cxn modelId="{C073184E-03B6-4F13-8ACB-B0A593C41301}" type="presParOf" srcId="{9C97145B-0637-4666-8778-D9EDC002FF2E}" destId="{2CA160FA-C84A-4983-AC54-F0F5CBE0E23C}" srcOrd="0" destOrd="0" presId="urn:microsoft.com/office/officeart/2008/layout/LinedList"/>
    <dgm:cxn modelId="{3378BADE-85A9-478A-BC84-6C888BC48ADF}" type="presParOf" srcId="{9C97145B-0637-4666-8778-D9EDC002FF2E}" destId="{40B95D70-AABC-4D15-B561-0D185AFB561E}" srcOrd="1" destOrd="0" presId="urn:microsoft.com/office/officeart/2008/layout/LinedList"/>
    <dgm:cxn modelId="{16A8BF25-A709-457C-A617-AE2A1B182069}" type="presParOf" srcId="{DB5E9D34-000E-4D93-A744-D8F623A08EDC}" destId="{81075C71-1020-4241-AC71-13940B3FE0CE}" srcOrd="8" destOrd="0" presId="urn:microsoft.com/office/officeart/2008/layout/LinedList"/>
    <dgm:cxn modelId="{A055C11A-637F-4617-9C4A-90C4C28918DC}" type="presParOf" srcId="{DB5E9D34-000E-4D93-A744-D8F623A08EDC}" destId="{795B3933-6D86-497B-8F64-9E26D5EA12DE}" srcOrd="9" destOrd="0" presId="urn:microsoft.com/office/officeart/2008/layout/LinedList"/>
    <dgm:cxn modelId="{3D8CA053-2D42-4DC7-BBDB-BF6DA54B97DC}" type="presParOf" srcId="{795B3933-6D86-497B-8F64-9E26D5EA12DE}" destId="{5C3F122E-EDD5-4D62-A110-1615D20BB7FF}" srcOrd="0" destOrd="0" presId="urn:microsoft.com/office/officeart/2008/layout/LinedList"/>
    <dgm:cxn modelId="{22ECDC75-2B0C-4DB7-B973-CEF9AE4E2B24}" type="presParOf" srcId="{795B3933-6D86-497B-8F64-9E26D5EA12DE}" destId="{4D54BD43-0F54-46D1-9C05-A70972B84284}" srcOrd="1" destOrd="0" presId="urn:microsoft.com/office/officeart/2008/layout/LinedList"/>
    <dgm:cxn modelId="{690A53F2-43B7-4100-89B3-7F280A6D8A88}" type="presParOf" srcId="{DB5E9D34-000E-4D93-A744-D8F623A08EDC}" destId="{E0E36E11-3761-425B-B2FB-57B7FFB1F776}" srcOrd="10" destOrd="0" presId="urn:microsoft.com/office/officeart/2008/layout/LinedList"/>
    <dgm:cxn modelId="{640AA1CC-B432-430F-AEBE-54B8A71D8373}" type="presParOf" srcId="{DB5E9D34-000E-4D93-A744-D8F623A08EDC}" destId="{05543B50-7869-4BEE-B8E4-CCCB73C710A5}" srcOrd="11" destOrd="0" presId="urn:microsoft.com/office/officeart/2008/layout/LinedList"/>
    <dgm:cxn modelId="{6DAC75B9-0B99-4377-8D4C-9CBD00DD0F44}" type="presParOf" srcId="{05543B50-7869-4BEE-B8E4-CCCB73C710A5}" destId="{F909C84A-1981-4440-8934-229A055262D0}" srcOrd="0" destOrd="0" presId="urn:microsoft.com/office/officeart/2008/layout/LinedList"/>
    <dgm:cxn modelId="{8DB5528C-A3E1-49F5-B75F-A9E8B963D4B4}" type="presParOf" srcId="{05543B50-7869-4BEE-B8E4-CCCB73C710A5}" destId="{74DCA7AF-ED08-4CD8-8F70-765F337E1040}" srcOrd="1" destOrd="0" presId="urn:microsoft.com/office/officeart/2008/layout/LinedList"/>
    <dgm:cxn modelId="{368043A7-00C9-4CF6-8442-8176DF97EBD3}" type="presParOf" srcId="{DB5E9D34-000E-4D93-A744-D8F623A08EDC}" destId="{0CBDCA03-283F-490B-803B-72308D95BAE4}" srcOrd="12" destOrd="0" presId="urn:microsoft.com/office/officeart/2008/layout/LinedList"/>
    <dgm:cxn modelId="{6E81069E-4B63-41A6-95D3-0A2291F3CE94}" type="presParOf" srcId="{DB5E9D34-000E-4D93-A744-D8F623A08EDC}" destId="{61711A1E-A89C-4BB4-BC70-7D5C3962C530}" srcOrd="13" destOrd="0" presId="urn:microsoft.com/office/officeart/2008/layout/LinedList"/>
    <dgm:cxn modelId="{4D8CA87F-2BE9-4099-A18A-80367218D756}" type="presParOf" srcId="{61711A1E-A89C-4BB4-BC70-7D5C3962C530}" destId="{75DCB1A6-D9C2-40CF-AE9B-57A3A17DF939}" srcOrd="0" destOrd="0" presId="urn:microsoft.com/office/officeart/2008/layout/LinedList"/>
    <dgm:cxn modelId="{E799F9DB-DD51-49CD-8A50-4A84979107E4}" type="presParOf" srcId="{61711A1E-A89C-4BB4-BC70-7D5C3962C530}" destId="{A0CFB93B-2DC1-4D4D-9EBE-B1F8A4683A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B82FE-A10B-485E-A04F-F1086B2155BD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1838B3-7C3D-45A0-90D8-7892232F53C9}">
      <dgm:prSet/>
      <dgm:spPr/>
      <dgm:t>
        <a:bodyPr/>
        <a:lstStyle/>
        <a:p>
          <a:r>
            <a:rPr lang="en-US" dirty="0"/>
            <a:t>Fargjöld:</a:t>
          </a:r>
        </a:p>
        <a:p>
          <a:endParaRPr lang="en-US" dirty="0"/>
        </a:p>
      </dgm:t>
    </dgm:pt>
    <dgm:pt modelId="{3AAAC9FB-9D7F-40B8-9769-767B19FB7BD8}" type="parTrans" cxnId="{120DCC6F-13E8-4C45-A6A4-B81A0FC5C358}">
      <dgm:prSet/>
      <dgm:spPr/>
      <dgm:t>
        <a:bodyPr/>
        <a:lstStyle/>
        <a:p>
          <a:endParaRPr lang="en-US"/>
        </a:p>
      </dgm:t>
    </dgm:pt>
    <dgm:pt modelId="{537A6067-B948-42F3-B400-1BD714DCE6A3}" type="sibTrans" cxnId="{120DCC6F-13E8-4C45-A6A4-B81A0FC5C358}">
      <dgm:prSet/>
      <dgm:spPr/>
      <dgm:t>
        <a:bodyPr/>
        <a:lstStyle/>
        <a:p>
          <a:endParaRPr lang="en-US"/>
        </a:p>
      </dgm:t>
    </dgm:pt>
    <dgm:pt modelId="{E542274D-6502-4B51-8103-3A99F3F1D679}">
      <dgm:prSet/>
      <dgm:spPr/>
      <dgm:t>
        <a:bodyPr/>
        <a:lstStyle/>
        <a:p>
          <a:r>
            <a:rPr lang="en-US" dirty="0"/>
            <a:t>Fargjöld jukust um 10% milli ára.               Fargjöld </a:t>
          </a:r>
          <a:r>
            <a:rPr lang="en-US" dirty="0" err="1"/>
            <a:t>voru</a:t>
          </a:r>
          <a:r>
            <a:rPr lang="en-US" dirty="0"/>
            <a:t> 8% lægri </a:t>
          </a:r>
          <a:r>
            <a:rPr lang="en-US" dirty="0" err="1"/>
            <a:t>en</a:t>
          </a:r>
          <a:r>
            <a:rPr lang="en-US" dirty="0"/>
            <a:t> áætlun </a:t>
          </a:r>
          <a:r>
            <a:rPr lang="en-US" dirty="0" err="1"/>
            <a:t>gerði</a:t>
          </a:r>
          <a:r>
            <a:rPr lang="en-US" dirty="0"/>
            <a:t> </a:t>
          </a:r>
          <a:r>
            <a:rPr lang="en-US" dirty="0" err="1"/>
            <a:t>ráð</a:t>
          </a:r>
          <a:r>
            <a:rPr lang="en-US" dirty="0"/>
            <a:t> </a:t>
          </a:r>
          <a:r>
            <a:rPr lang="en-US" dirty="0" err="1"/>
            <a:t>fyrir</a:t>
          </a:r>
          <a:r>
            <a:rPr lang="en-US" dirty="0"/>
            <a:t>.</a:t>
          </a:r>
        </a:p>
      </dgm:t>
    </dgm:pt>
    <dgm:pt modelId="{EA504C61-1160-40EC-8E2F-AC048F50979C}" type="parTrans" cxnId="{FC098F1A-6587-4EAC-AA5C-875C015E4C25}">
      <dgm:prSet/>
      <dgm:spPr/>
      <dgm:t>
        <a:bodyPr/>
        <a:lstStyle/>
        <a:p>
          <a:endParaRPr lang="en-US"/>
        </a:p>
      </dgm:t>
    </dgm:pt>
    <dgm:pt modelId="{877CC0FF-E04E-478B-9FE5-CB892B2604F9}" type="sibTrans" cxnId="{FC098F1A-6587-4EAC-AA5C-875C015E4C25}">
      <dgm:prSet/>
      <dgm:spPr/>
      <dgm:t>
        <a:bodyPr/>
        <a:lstStyle/>
        <a:p>
          <a:endParaRPr lang="en-US"/>
        </a:p>
      </dgm:t>
    </dgm:pt>
    <dgm:pt modelId="{545107EE-F166-437E-836A-62C6C407142C}">
      <dgm:prSet/>
      <dgm:spPr/>
      <dgm:t>
        <a:bodyPr/>
        <a:lstStyle/>
        <a:p>
          <a:r>
            <a:rPr lang="en-US" dirty="0"/>
            <a:t>Aðrar tekjur jukust um 26%. </a:t>
          </a:r>
          <a:r>
            <a:rPr lang="en-US" dirty="0" err="1"/>
            <a:t>Skýring</a:t>
          </a:r>
          <a:r>
            <a:rPr lang="en-US" dirty="0"/>
            <a:t>: </a:t>
          </a:r>
          <a:r>
            <a:rPr lang="en-US" dirty="0" err="1"/>
            <a:t>aukaakstur</a:t>
          </a:r>
          <a:r>
            <a:rPr lang="en-US" dirty="0"/>
            <a:t> sveitarfélaga</a:t>
          </a:r>
        </a:p>
      </dgm:t>
    </dgm:pt>
    <dgm:pt modelId="{40F6ADB1-453A-4BEC-918B-2841D60EA81B}" type="parTrans" cxnId="{EA26A2CF-697E-45C1-BB32-CE7035F468D2}">
      <dgm:prSet/>
      <dgm:spPr/>
      <dgm:t>
        <a:bodyPr/>
        <a:lstStyle/>
        <a:p>
          <a:endParaRPr lang="en-US"/>
        </a:p>
      </dgm:t>
    </dgm:pt>
    <dgm:pt modelId="{B4133C1C-1878-49B5-A9EB-8690CEDD385E}" type="sibTrans" cxnId="{EA26A2CF-697E-45C1-BB32-CE7035F468D2}">
      <dgm:prSet/>
      <dgm:spPr/>
      <dgm:t>
        <a:bodyPr/>
        <a:lstStyle/>
        <a:p>
          <a:endParaRPr lang="en-US"/>
        </a:p>
      </dgm:t>
    </dgm:pt>
    <dgm:pt modelId="{A0EC0F68-8F93-4935-9CF2-9218B335E15D}">
      <dgm:prSet/>
      <dgm:spPr/>
      <dgm:t>
        <a:bodyPr/>
        <a:lstStyle/>
        <a:p>
          <a:r>
            <a:rPr lang="en-US" dirty="0" err="1"/>
            <a:t>Rekstrargjöld</a:t>
          </a:r>
          <a:r>
            <a:rPr lang="en-US" dirty="0"/>
            <a:t> jukust um 15% milli ára. Hækkun </a:t>
          </a:r>
          <a:r>
            <a:rPr lang="en-US" dirty="0" err="1"/>
            <a:t>launa</a:t>
          </a:r>
          <a:r>
            <a:rPr lang="en-US" dirty="0"/>
            <a:t> og </a:t>
          </a:r>
          <a:r>
            <a:rPr lang="en-US" dirty="0" err="1"/>
            <a:t>verðlagsbreyting</a:t>
          </a:r>
          <a:r>
            <a:rPr lang="en-US" dirty="0"/>
            <a:t> –</a:t>
          </a:r>
          <a:r>
            <a:rPr lang="en-US" dirty="0" err="1"/>
            <a:t>verktakar</a:t>
          </a:r>
          <a:r>
            <a:rPr lang="en-US" dirty="0"/>
            <a:t>, </a:t>
          </a:r>
          <a:r>
            <a:rPr lang="en-US" dirty="0" err="1"/>
            <a:t>olía</a:t>
          </a:r>
          <a:r>
            <a:rPr lang="en-US" dirty="0"/>
            <a:t> og viðhaldskostnaður vagna.</a:t>
          </a:r>
        </a:p>
      </dgm:t>
    </dgm:pt>
    <dgm:pt modelId="{DE5A1B28-AF1B-44EE-BFF5-DF02F5294DFA}" type="parTrans" cxnId="{76994940-7AC3-4290-9568-406A8E78DE28}">
      <dgm:prSet/>
      <dgm:spPr/>
      <dgm:t>
        <a:bodyPr/>
        <a:lstStyle/>
        <a:p>
          <a:endParaRPr lang="en-US"/>
        </a:p>
      </dgm:t>
    </dgm:pt>
    <dgm:pt modelId="{DB5CDF2C-4319-460A-B684-AC874CB52976}" type="sibTrans" cxnId="{76994940-7AC3-4290-9568-406A8E78DE28}">
      <dgm:prSet/>
      <dgm:spPr/>
      <dgm:t>
        <a:bodyPr/>
        <a:lstStyle/>
        <a:p>
          <a:endParaRPr lang="en-US"/>
        </a:p>
      </dgm:t>
    </dgm:pt>
    <dgm:pt modelId="{DB5E9D34-000E-4D93-A744-D8F623A08EDC}" type="pres">
      <dgm:prSet presAssocID="{817B82FE-A10B-485E-A04F-F1086B2155BD}" presName="vert0" presStyleCnt="0">
        <dgm:presLayoutVars>
          <dgm:dir/>
          <dgm:animOne val="branch"/>
          <dgm:animLvl val="lvl"/>
        </dgm:presLayoutVars>
      </dgm:prSet>
      <dgm:spPr/>
    </dgm:pt>
    <dgm:pt modelId="{4A765286-4499-449F-AEA7-9397DCE2F8D7}" type="pres">
      <dgm:prSet presAssocID="{571838B3-7C3D-45A0-90D8-7892232F53C9}" presName="thickLine" presStyleLbl="alignNode1" presStyleIdx="0" presStyleCnt="4"/>
      <dgm:spPr/>
    </dgm:pt>
    <dgm:pt modelId="{E33164BC-0438-487D-82C4-5C47C62DFC70}" type="pres">
      <dgm:prSet presAssocID="{571838B3-7C3D-45A0-90D8-7892232F53C9}" presName="horz1" presStyleCnt="0"/>
      <dgm:spPr/>
    </dgm:pt>
    <dgm:pt modelId="{C94ED0B9-383D-45AF-AE44-86C6F1AE06B7}" type="pres">
      <dgm:prSet presAssocID="{571838B3-7C3D-45A0-90D8-7892232F53C9}" presName="tx1" presStyleLbl="revTx" presStyleIdx="0" presStyleCnt="4"/>
      <dgm:spPr/>
    </dgm:pt>
    <dgm:pt modelId="{AF769ED6-BE15-4F3A-ABAB-21FEAA5209C3}" type="pres">
      <dgm:prSet presAssocID="{571838B3-7C3D-45A0-90D8-7892232F53C9}" presName="vert1" presStyleCnt="0"/>
      <dgm:spPr/>
    </dgm:pt>
    <dgm:pt modelId="{35B65A85-333B-4379-8CD4-E7F54661C77F}" type="pres">
      <dgm:prSet presAssocID="{E542274D-6502-4B51-8103-3A99F3F1D679}" presName="thickLine" presStyleLbl="alignNode1" presStyleIdx="1" presStyleCnt="4"/>
      <dgm:spPr/>
    </dgm:pt>
    <dgm:pt modelId="{580E2C1C-AA73-49DB-932D-74A66B564D16}" type="pres">
      <dgm:prSet presAssocID="{E542274D-6502-4B51-8103-3A99F3F1D679}" presName="horz1" presStyleCnt="0"/>
      <dgm:spPr/>
    </dgm:pt>
    <dgm:pt modelId="{5ED0F7E3-E0BF-48EF-A094-E3D352DDCA6F}" type="pres">
      <dgm:prSet presAssocID="{E542274D-6502-4B51-8103-3A99F3F1D679}" presName="tx1" presStyleLbl="revTx" presStyleIdx="1" presStyleCnt="4"/>
      <dgm:spPr/>
    </dgm:pt>
    <dgm:pt modelId="{CD973B66-1BF9-4E69-871D-28BD1BE6D715}" type="pres">
      <dgm:prSet presAssocID="{E542274D-6502-4B51-8103-3A99F3F1D679}" presName="vert1" presStyleCnt="0"/>
      <dgm:spPr/>
    </dgm:pt>
    <dgm:pt modelId="{6EB8BEED-FB19-4600-BF72-764C81CEA039}" type="pres">
      <dgm:prSet presAssocID="{545107EE-F166-437E-836A-62C6C407142C}" presName="thickLine" presStyleLbl="alignNode1" presStyleIdx="2" presStyleCnt="4"/>
      <dgm:spPr/>
    </dgm:pt>
    <dgm:pt modelId="{295AD08F-A7A0-446E-8952-FCB59C583685}" type="pres">
      <dgm:prSet presAssocID="{545107EE-F166-437E-836A-62C6C407142C}" presName="horz1" presStyleCnt="0"/>
      <dgm:spPr/>
    </dgm:pt>
    <dgm:pt modelId="{3D81694F-8CD9-4D2B-AC24-9E35C67BE9CA}" type="pres">
      <dgm:prSet presAssocID="{545107EE-F166-437E-836A-62C6C407142C}" presName="tx1" presStyleLbl="revTx" presStyleIdx="2" presStyleCnt="4"/>
      <dgm:spPr/>
    </dgm:pt>
    <dgm:pt modelId="{44B208F0-5EA6-4794-94B7-80E62F5CD6BD}" type="pres">
      <dgm:prSet presAssocID="{545107EE-F166-437E-836A-62C6C407142C}" presName="vert1" presStyleCnt="0"/>
      <dgm:spPr/>
    </dgm:pt>
    <dgm:pt modelId="{51C98755-ECA2-4701-A8F2-4BF4105D4449}" type="pres">
      <dgm:prSet presAssocID="{A0EC0F68-8F93-4935-9CF2-9218B335E15D}" presName="thickLine" presStyleLbl="alignNode1" presStyleIdx="3" presStyleCnt="4"/>
      <dgm:spPr/>
    </dgm:pt>
    <dgm:pt modelId="{3176A203-5E65-43EC-9920-9730E22B6A0D}" type="pres">
      <dgm:prSet presAssocID="{A0EC0F68-8F93-4935-9CF2-9218B335E15D}" presName="horz1" presStyleCnt="0"/>
      <dgm:spPr/>
    </dgm:pt>
    <dgm:pt modelId="{4BEE2F53-0639-4FBE-B906-06751301EE2D}" type="pres">
      <dgm:prSet presAssocID="{A0EC0F68-8F93-4935-9CF2-9218B335E15D}" presName="tx1" presStyleLbl="revTx" presStyleIdx="3" presStyleCnt="4"/>
      <dgm:spPr/>
    </dgm:pt>
    <dgm:pt modelId="{5A83A3FF-9466-4405-ABCA-7C0C4C6EA7F2}" type="pres">
      <dgm:prSet presAssocID="{A0EC0F68-8F93-4935-9CF2-9218B335E15D}" presName="vert1" presStyleCnt="0"/>
      <dgm:spPr/>
    </dgm:pt>
  </dgm:ptLst>
  <dgm:cxnLst>
    <dgm:cxn modelId="{53F00817-5D49-43F6-916C-8B1E88C9C0BF}" type="presOf" srcId="{E542274D-6502-4B51-8103-3A99F3F1D679}" destId="{5ED0F7E3-E0BF-48EF-A094-E3D352DDCA6F}" srcOrd="0" destOrd="0" presId="urn:microsoft.com/office/officeart/2008/layout/LinedList"/>
    <dgm:cxn modelId="{FC098F1A-6587-4EAC-AA5C-875C015E4C25}" srcId="{817B82FE-A10B-485E-A04F-F1086B2155BD}" destId="{E542274D-6502-4B51-8103-3A99F3F1D679}" srcOrd="1" destOrd="0" parTransId="{EA504C61-1160-40EC-8E2F-AC048F50979C}" sibTransId="{877CC0FF-E04E-478B-9FE5-CB892B2604F9}"/>
    <dgm:cxn modelId="{76994940-7AC3-4290-9568-406A8E78DE28}" srcId="{817B82FE-A10B-485E-A04F-F1086B2155BD}" destId="{A0EC0F68-8F93-4935-9CF2-9218B335E15D}" srcOrd="3" destOrd="0" parTransId="{DE5A1B28-AF1B-44EE-BFF5-DF02F5294DFA}" sibTransId="{DB5CDF2C-4319-460A-B684-AC874CB52976}"/>
    <dgm:cxn modelId="{120DCC6F-13E8-4C45-A6A4-B81A0FC5C358}" srcId="{817B82FE-A10B-485E-A04F-F1086B2155BD}" destId="{571838B3-7C3D-45A0-90D8-7892232F53C9}" srcOrd="0" destOrd="0" parTransId="{3AAAC9FB-9D7F-40B8-9769-767B19FB7BD8}" sibTransId="{537A6067-B948-42F3-B400-1BD714DCE6A3}"/>
    <dgm:cxn modelId="{DDF55F70-6D2A-453A-93F6-3C929D03CCDA}" type="presOf" srcId="{817B82FE-A10B-485E-A04F-F1086B2155BD}" destId="{DB5E9D34-000E-4D93-A744-D8F623A08EDC}" srcOrd="0" destOrd="0" presId="urn:microsoft.com/office/officeart/2008/layout/LinedList"/>
    <dgm:cxn modelId="{76D6E983-9F50-484C-854C-20209AF2D518}" type="presOf" srcId="{A0EC0F68-8F93-4935-9CF2-9218B335E15D}" destId="{4BEE2F53-0639-4FBE-B906-06751301EE2D}" srcOrd="0" destOrd="0" presId="urn:microsoft.com/office/officeart/2008/layout/LinedList"/>
    <dgm:cxn modelId="{F6AEE898-E36D-4DA7-AF18-04C5C1FD75AF}" type="presOf" srcId="{571838B3-7C3D-45A0-90D8-7892232F53C9}" destId="{C94ED0B9-383D-45AF-AE44-86C6F1AE06B7}" srcOrd="0" destOrd="0" presId="urn:microsoft.com/office/officeart/2008/layout/LinedList"/>
    <dgm:cxn modelId="{CD5916BA-17DB-4244-BB43-3B27E6F077E6}" type="presOf" srcId="{545107EE-F166-437E-836A-62C6C407142C}" destId="{3D81694F-8CD9-4D2B-AC24-9E35C67BE9CA}" srcOrd="0" destOrd="0" presId="urn:microsoft.com/office/officeart/2008/layout/LinedList"/>
    <dgm:cxn modelId="{EA26A2CF-697E-45C1-BB32-CE7035F468D2}" srcId="{817B82FE-A10B-485E-A04F-F1086B2155BD}" destId="{545107EE-F166-437E-836A-62C6C407142C}" srcOrd="2" destOrd="0" parTransId="{40F6ADB1-453A-4BEC-918B-2841D60EA81B}" sibTransId="{B4133C1C-1878-49B5-A9EB-8690CEDD385E}"/>
    <dgm:cxn modelId="{72B703D3-1026-4F46-83FD-D0E8EC61C632}" type="presParOf" srcId="{DB5E9D34-000E-4D93-A744-D8F623A08EDC}" destId="{4A765286-4499-449F-AEA7-9397DCE2F8D7}" srcOrd="0" destOrd="0" presId="urn:microsoft.com/office/officeart/2008/layout/LinedList"/>
    <dgm:cxn modelId="{F78672B4-29E1-4C57-9437-37F6502EC2C7}" type="presParOf" srcId="{DB5E9D34-000E-4D93-A744-D8F623A08EDC}" destId="{E33164BC-0438-487D-82C4-5C47C62DFC70}" srcOrd="1" destOrd="0" presId="urn:microsoft.com/office/officeart/2008/layout/LinedList"/>
    <dgm:cxn modelId="{53F56D26-BD01-423B-976E-D3B38515F37E}" type="presParOf" srcId="{E33164BC-0438-487D-82C4-5C47C62DFC70}" destId="{C94ED0B9-383D-45AF-AE44-86C6F1AE06B7}" srcOrd="0" destOrd="0" presId="urn:microsoft.com/office/officeart/2008/layout/LinedList"/>
    <dgm:cxn modelId="{7C7FE953-98C7-4347-BE83-9FE2817B30DF}" type="presParOf" srcId="{E33164BC-0438-487D-82C4-5C47C62DFC70}" destId="{AF769ED6-BE15-4F3A-ABAB-21FEAA5209C3}" srcOrd="1" destOrd="0" presId="urn:microsoft.com/office/officeart/2008/layout/LinedList"/>
    <dgm:cxn modelId="{BEACF02F-ECDB-4437-ACC4-2CC10773EB7A}" type="presParOf" srcId="{DB5E9D34-000E-4D93-A744-D8F623A08EDC}" destId="{35B65A85-333B-4379-8CD4-E7F54661C77F}" srcOrd="2" destOrd="0" presId="urn:microsoft.com/office/officeart/2008/layout/LinedList"/>
    <dgm:cxn modelId="{251BF3CC-5FD5-41D0-9D00-ECC6CE4A00C4}" type="presParOf" srcId="{DB5E9D34-000E-4D93-A744-D8F623A08EDC}" destId="{580E2C1C-AA73-49DB-932D-74A66B564D16}" srcOrd="3" destOrd="0" presId="urn:microsoft.com/office/officeart/2008/layout/LinedList"/>
    <dgm:cxn modelId="{DD6858CA-53AE-493B-8021-E9390A6A241A}" type="presParOf" srcId="{580E2C1C-AA73-49DB-932D-74A66B564D16}" destId="{5ED0F7E3-E0BF-48EF-A094-E3D352DDCA6F}" srcOrd="0" destOrd="0" presId="urn:microsoft.com/office/officeart/2008/layout/LinedList"/>
    <dgm:cxn modelId="{5B0D517F-04B0-43F6-9960-7B41B7DC5807}" type="presParOf" srcId="{580E2C1C-AA73-49DB-932D-74A66B564D16}" destId="{CD973B66-1BF9-4E69-871D-28BD1BE6D715}" srcOrd="1" destOrd="0" presId="urn:microsoft.com/office/officeart/2008/layout/LinedList"/>
    <dgm:cxn modelId="{52FBF944-E666-4D95-B680-37E058BF56A1}" type="presParOf" srcId="{DB5E9D34-000E-4D93-A744-D8F623A08EDC}" destId="{6EB8BEED-FB19-4600-BF72-764C81CEA039}" srcOrd="4" destOrd="0" presId="urn:microsoft.com/office/officeart/2008/layout/LinedList"/>
    <dgm:cxn modelId="{FEFD4DC9-0D54-4600-8A7C-9604A22AE488}" type="presParOf" srcId="{DB5E9D34-000E-4D93-A744-D8F623A08EDC}" destId="{295AD08F-A7A0-446E-8952-FCB59C583685}" srcOrd="5" destOrd="0" presId="urn:microsoft.com/office/officeart/2008/layout/LinedList"/>
    <dgm:cxn modelId="{8BFB6FE2-C5C4-41D8-A542-34D491C89110}" type="presParOf" srcId="{295AD08F-A7A0-446E-8952-FCB59C583685}" destId="{3D81694F-8CD9-4D2B-AC24-9E35C67BE9CA}" srcOrd="0" destOrd="0" presId="urn:microsoft.com/office/officeart/2008/layout/LinedList"/>
    <dgm:cxn modelId="{54B27613-7503-489E-B29F-BD825D67E1A6}" type="presParOf" srcId="{295AD08F-A7A0-446E-8952-FCB59C583685}" destId="{44B208F0-5EA6-4794-94B7-80E62F5CD6BD}" srcOrd="1" destOrd="0" presId="urn:microsoft.com/office/officeart/2008/layout/LinedList"/>
    <dgm:cxn modelId="{CCB2B07D-AF67-47E4-BA25-0CF4975C743B}" type="presParOf" srcId="{DB5E9D34-000E-4D93-A744-D8F623A08EDC}" destId="{51C98755-ECA2-4701-A8F2-4BF4105D4449}" srcOrd="6" destOrd="0" presId="urn:microsoft.com/office/officeart/2008/layout/LinedList"/>
    <dgm:cxn modelId="{45CAAEF6-B68A-4F6E-815D-79F9C4A061EA}" type="presParOf" srcId="{DB5E9D34-000E-4D93-A744-D8F623A08EDC}" destId="{3176A203-5E65-43EC-9920-9730E22B6A0D}" srcOrd="7" destOrd="0" presId="urn:microsoft.com/office/officeart/2008/layout/LinedList"/>
    <dgm:cxn modelId="{9865D873-ACF0-41B3-97F6-30A743A0EB14}" type="presParOf" srcId="{3176A203-5E65-43EC-9920-9730E22B6A0D}" destId="{4BEE2F53-0639-4FBE-B906-06751301EE2D}" srcOrd="0" destOrd="0" presId="urn:microsoft.com/office/officeart/2008/layout/LinedList"/>
    <dgm:cxn modelId="{E7DD320C-F0E7-4880-8BC0-83A4247E1C90}" type="presParOf" srcId="{3176A203-5E65-43EC-9920-9730E22B6A0D}" destId="{5A83A3FF-9466-4405-ABCA-7C0C4C6EA7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65286-4499-449F-AEA7-9397DCE2F8D7}">
      <dsp:nvSpPr>
        <dsp:cNvPr id="0" name=""/>
        <dsp:cNvSpPr/>
      </dsp:nvSpPr>
      <dsp:spPr>
        <a:xfrm>
          <a:off x="0" y="910"/>
          <a:ext cx="270289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ED0B9-383D-45AF-AE44-86C6F1AE06B7}">
      <dsp:nvSpPr>
        <dsp:cNvPr id="0" name=""/>
        <dsp:cNvSpPr/>
      </dsp:nvSpPr>
      <dsp:spPr>
        <a:xfrm>
          <a:off x="0" y="910"/>
          <a:ext cx="2700250" cy="95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Tap af rekstri 1.069 m.kr.  / fyrra ár 140 m.kr. tap.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Samþykkt áætlun tap </a:t>
          </a:r>
          <a:r>
            <a:rPr lang="is-IS" sz="1100" kern="1200" noProof="0" dirty="0"/>
            <a:t>upp</a:t>
          </a:r>
          <a:r>
            <a:rPr lang="en-US" sz="1100" kern="1200" dirty="0"/>
            <a:t> á 93 m.kr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Útkomuspá tap upp á 1 ma.kr.</a:t>
          </a:r>
        </a:p>
      </dsp:txBody>
      <dsp:txXfrm>
        <a:off x="0" y="910"/>
        <a:ext cx="2700250" cy="959062"/>
      </dsp:txXfrm>
    </dsp:sp>
    <dsp:sp modelId="{35B65A85-333B-4379-8CD4-E7F54661C77F}">
      <dsp:nvSpPr>
        <dsp:cNvPr id="0" name=""/>
        <dsp:cNvSpPr/>
      </dsp:nvSpPr>
      <dsp:spPr>
        <a:xfrm>
          <a:off x="0" y="959973"/>
          <a:ext cx="270289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D0F7E3-E0BF-48EF-A094-E3D352DDCA6F}">
      <dsp:nvSpPr>
        <dsp:cNvPr id="0" name=""/>
        <dsp:cNvSpPr/>
      </dsp:nvSpPr>
      <dsp:spPr>
        <a:xfrm>
          <a:off x="0" y="959973"/>
          <a:ext cx="2700250" cy="245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Breyting milli samþ.áætlun og útkomuspá: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Tekjur: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Lægri um 110 m.kr. fyrsta ársfjórðung – Covid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Gjöld: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Aðkeyptur akstur -  hækkun “strætóvísitölu” frá spá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Annar rekstrarkostnaður  - hækkun olíu,             viðhaldskostnaður vagna, </a:t>
          </a:r>
          <a:r>
            <a:rPr lang="is-IS" sz="1100" kern="1200" noProof="0" dirty="0"/>
            <a:t>tölvukostnaðar</a:t>
          </a:r>
          <a:r>
            <a:rPr lang="en-US" sz="1100" kern="1200" dirty="0"/>
            <a:t> (tölvuárás) og gjaldfærður kostnaður vegna dóms (130 m.kr.)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Fjármagnsliður - gjaldfærðir dráttavextir vegna ofangreinds máls (100 m.kr) og hækkun verðbólgu.</a:t>
          </a:r>
        </a:p>
      </dsp:txBody>
      <dsp:txXfrm>
        <a:off x="0" y="959973"/>
        <a:ext cx="2700250" cy="2458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65286-4499-449F-AEA7-9397DCE2F8D7}">
      <dsp:nvSpPr>
        <dsp:cNvPr id="0" name=""/>
        <dsp:cNvSpPr/>
      </dsp:nvSpPr>
      <dsp:spPr>
        <a:xfrm>
          <a:off x="0" y="22"/>
          <a:ext cx="32657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ED0B9-383D-45AF-AE44-86C6F1AE06B7}">
      <dsp:nvSpPr>
        <dsp:cNvPr id="0" name=""/>
        <dsp:cNvSpPr/>
      </dsp:nvSpPr>
      <dsp:spPr>
        <a:xfrm>
          <a:off x="0" y="0"/>
          <a:ext cx="3262551" cy="672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Nýfjárfestingar námu 54 m.kr.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Þar af um 16 m.kr. í greiðslukerfi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Nýr sendibíll 8,5 m.kr.</a:t>
          </a:r>
        </a:p>
      </dsp:txBody>
      <dsp:txXfrm>
        <a:off x="0" y="0"/>
        <a:ext cx="3262551" cy="672579"/>
      </dsp:txXfrm>
    </dsp:sp>
    <dsp:sp modelId="{D4E00380-A716-4043-A9D8-327255018F2B}">
      <dsp:nvSpPr>
        <dsp:cNvPr id="0" name=""/>
        <dsp:cNvSpPr/>
      </dsp:nvSpPr>
      <dsp:spPr>
        <a:xfrm>
          <a:off x="0" y="643571"/>
          <a:ext cx="32657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5D1180-D83A-42EF-A154-7A9C8D16EF53}">
      <dsp:nvSpPr>
        <dsp:cNvPr id="0" name=""/>
        <dsp:cNvSpPr/>
      </dsp:nvSpPr>
      <dsp:spPr>
        <a:xfrm>
          <a:off x="0" y="675785"/>
          <a:ext cx="3265741" cy="37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Viðskiptakröfur aukast um 36 </a:t>
          </a:r>
          <a:r>
            <a:rPr lang="en-US" sz="900" kern="1200" dirty="0"/>
            <a:t>m.kr. aukin sala</a:t>
          </a:r>
        </a:p>
      </dsp:txBody>
      <dsp:txXfrm>
        <a:off x="0" y="675785"/>
        <a:ext cx="3265741" cy="371049"/>
      </dsp:txXfrm>
    </dsp:sp>
    <dsp:sp modelId="{8B3E1683-497A-40E5-85F7-30F5441993A1}">
      <dsp:nvSpPr>
        <dsp:cNvPr id="0" name=""/>
        <dsp:cNvSpPr/>
      </dsp:nvSpPr>
      <dsp:spPr>
        <a:xfrm>
          <a:off x="0" y="1043651"/>
          <a:ext cx="32657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3596C7-FF46-4DBB-8561-73AC91037402}">
      <dsp:nvSpPr>
        <dsp:cNvPr id="0" name=""/>
        <dsp:cNvSpPr/>
      </dsp:nvSpPr>
      <dsp:spPr>
        <a:xfrm>
          <a:off x="0" y="1043651"/>
          <a:ext cx="3262551" cy="736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Handbært fé hækkar um 149 m.kr.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Nýtt langtímalán 400 m.kr og fyrirfram greitt frá eigendum og ríki 421 m.kr.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Handbært fé neikvætt</a:t>
          </a:r>
        </a:p>
      </dsp:txBody>
      <dsp:txXfrm>
        <a:off x="0" y="1043651"/>
        <a:ext cx="3262551" cy="736931"/>
      </dsp:txXfrm>
    </dsp:sp>
    <dsp:sp modelId="{36E85C3F-E7A6-4586-A9C9-97A4D4ABFC5F}">
      <dsp:nvSpPr>
        <dsp:cNvPr id="0" name=""/>
        <dsp:cNvSpPr/>
      </dsp:nvSpPr>
      <dsp:spPr>
        <a:xfrm>
          <a:off x="0" y="1746853"/>
          <a:ext cx="32657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A160FA-C84A-4983-AC54-F0F5CBE0E23C}">
      <dsp:nvSpPr>
        <dsp:cNvPr id="0" name=""/>
        <dsp:cNvSpPr/>
      </dsp:nvSpPr>
      <dsp:spPr>
        <a:xfrm>
          <a:off x="0" y="1780583"/>
          <a:ext cx="3265741" cy="43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Eigið fé neikvætt um 226 m.kr.</a:t>
          </a:r>
        </a:p>
      </dsp:txBody>
      <dsp:txXfrm>
        <a:off x="0" y="1780583"/>
        <a:ext cx="3265741" cy="432211"/>
      </dsp:txXfrm>
    </dsp:sp>
    <dsp:sp modelId="{81075C71-1020-4241-AC71-13940B3FE0CE}">
      <dsp:nvSpPr>
        <dsp:cNvPr id="0" name=""/>
        <dsp:cNvSpPr/>
      </dsp:nvSpPr>
      <dsp:spPr>
        <a:xfrm>
          <a:off x="0" y="2103404"/>
          <a:ext cx="32657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F122E-EDD5-4D62-A110-1615D20BB7FF}">
      <dsp:nvSpPr>
        <dsp:cNvPr id="0" name=""/>
        <dsp:cNvSpPr/>
      </dsp:nvSpPr>
      <dsp:spPr>
        <a:xfrm>
          <a:off x="0" y="2212794"/>
          <a:ext cx="3180015" cy="62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Langtímalán – nýtt lán 400 m.kr. (eyrnamerkt fjárfestingu nýrra vagna)</a:t>
          </a:r>
        </a:p>
      </dsp:txBody>
      <dsp:txXfrm>
        <a:off x="0" y="2212794"/>
        <a:ext cx="3180015" cy="620128"/>
      </dsp:txXfrm>
    </dsp:sp>
    <dsp:sp modelId="{E0E36E11-3761-425B-B2FB-57B7FFB1F776}">
      <dsp:nvSpPr>
        <dsp:cNvPr id="0" name=""/>
        <dsp:cNvSpPr/>
      </dsp:nvSpPr>
      <dsp:spPr>
        <a:xfrm>
          <a:off x="0" y="2629346"/>
          <a:ext cx="32657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9C84A-1981-4440-8934-229A055262D0}">
      <dsp:nvSpPr>
        <dsp:cNvPr id="0" name=""/>
        <dsp:cNvSpPr/>
      </dsp:nvSpPr>
      <dsp:spPr>
        <a:xfrm>
          <a:off x="0" y="2749325"/>
          <a:ext cx="3265741" cy="35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Fyrirfram innheimtar tekjur – 346 m.kr. frá eigendum og 76 m.kr. frá ríkinu </a:t>
          </a:r>
        </a:p>
      </dsp:txBody>
      <dsp:txXfrm>
        <a:off x="0" y="2749325"/>
        <a:ext cx="3265741" cy="353444"/>
      </dsp:txXfrm>
    </dsp:sp>
    <dsp:sp modelId="{0CBDCA03-283F-490B-803B-72308D95BAE4}">
      <dsp:nvSpPr>
        <dsp:cNvPr id="0" name=""/>
        <dsp:cNvSpPr/>
      </dsp:nvSpPr>
      <dsp:spPr>
        <a:xfrm>
          <a:off x="0" y="3167182"/>
          <a:ext cx="326574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DCB1A6-D9C2-40CF-AE9B-57A3A17DF939}">
      <dsp:nvSpPr>
        <dsp:cNvPr id="0" name=""/>
        <dsp:cNvSpPr/>
      </dsp:nvSpPr>
      <dsp:spPr>
        <a:xfrm>
          <a:off x="0" y="3186391"/>
          <a:ext cx="3265741" cy="40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Aðrar skammtímaskuldir hækka um 258 m.kr.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Ógreitt vegna dómsmáls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0" y="3186391"/>
        <a:ext cx="3265741" cy="401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65286-4499-449F-AEA7-9397DCE2F8D7}">
      <dsp:nvSpPr>
        <dsp:cNvPr id="0" name=""/>
        <dsp:cNvSpPr/>
      </dsp:nvSpPr>
      <dsp:spPr>
        <a:xfrm>
          <a:off x="0" y="0"/>
          <a:ext cx="3006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ED0B9-383D-45AF-AE44-86C6F1AE06B7}">
      <dsp:nvSpPr>
        <dsp:cNvPr id="0" name=""/>
        <dsp:cNvSpPr/>
      </dsp:nvSpPr>
      <dsp:spPr>
        <a:xfrm>
          <a:off x="0" y="0"/>
          <a:ext cx="3006288" cy="82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Fargjöld: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0" y="0"/>
        <a:ext cx="3006288" cy="823871"/>
      </dsp:txXfrm>
    </dsp:sp>
    <dsp:sp modelId="{35B65A85-333B-4379-8CD4-E7F54661C77F}">
      <dsp:nvSpPr>
        <dsp:cNvPr id="0" name=""/>
        <dsp:cNvSpPr/>
      </dsp:nvSpPr>
      <dsp:spPr>
        <a:xfrm>
          <a:off x="0" y="823871"/>
          <a:ext cx="3006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D0F7E3-E0BF-48EF-A094-E3D352DDCA6F}">
      <dsp:nvSpPr>
        <dsp:cNvPr id="0" name=""/>
        <dsp:cNvSpPr/>
      </dsp:nvSpPr>
      <dsp:spPr>
        <a:xfrm>
          <a:off x="0" y="823871"/>
          <a:ext cx="3006288" cy="82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Fargjöld jukust um 10% milli ára.               Fargjöld </a:t>
          </a:r>
          <a:r>
            <a:rPr lang="en-US" sz="1300" kern="1200" dirty="0" err="1"/>
            <a:t>voru</a:t>
          </a:r>
          <a:r>
            <a:rPr lang="en-US" sz="1300" kern="1200" dirty="0"/>
            <a:t> 8% lægri </a:t>
          </a:r>
          <a:r>
            <a:rPr lang="en-US" sz="1300" kern="1200" dirty="0" err="1"/>
            <a:t>en</a:t>
          </a:r>
          <a:r>
            <a:rPr lang="en-US" sz="1300" kern="1200" dirty="0"/>
            <a:t> áætlun </a:t>
          </a:r>
          <a:r>
            <a:rPr lang="en-US" sz="1300" kern="1200" dirty="0" err="1"/>
            <a:t>gerði</a:t>
          </a:r>
          <a:r>
            <a:rPr lang="en-US" sz="1300" kern="1200" dirty="0"/>
            <a:t> </a:t>
          </a:r>
          <a:r>
            <a:rPr lang="en-US" sz="1300" kern="1200" dirty="0" err="1"/>
            <a:t>ráð</a:t>
          </a:r>
          <a:r>
            <a:rPr lang="en-US" sz="1300" kern="1200" dirty="0"/>
            <a:t> </a:t>
          </a:r>
          <a:r>
            <a:rPr lang="en-US" sz="1300" kern="1200" dirty="0" err="1"/>
            <a:t>fyrir</a:t>
          </a:r>
          <a:r>
            <a:rPr lang="en-US" sz="1300" kern="1200" dirty="0"/>
            <a:t>.</a:t>
          </a:r>
        </a:p>
      </dsp:txBody>
      <dsp:txXfrm>
        <a:off x="0" y="823871"/>
        <a:ext cx="3006288" cy="823871"/>
      </dsp:txXfrm>
    </dsp:sp>
    <dsp:sp modelId="{6EB8BEED-FB19-4600-BF72-764C81CEA039}">
      <dsp:nvSpPr>
        <dsp:cNvPr id="0" name=""/>
        <dsp:cNvSpPr/>
      </dsp:nvSpPr>
      <dsp:spPr>
        <a:xfrm>
          <a:off x="0" y="1647743"/>
          <a:ext cx="3006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81694F-8CD9-4D2B-AC24-9E35C67BE9CA}">
      <dsp:nvSpPr>
        <dsp:cNvPr id="0" name=""/>
        <dsp:cNvSpPr/>
      </dsp:nvSpPr>
      <dsp:spPr>
        <a:xfrm>
          <a:off x="0" y="1647743"/>
          <a:ext cx="3006288" cy="82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Aðrar tekjur jukust um 26%. </a:t>
          </a:r>
          <a:r>
            <a:rPr lang="en-US" sz="1300" kern="1200" dirty="0" err="1"/>
            <a:t>Skýring</a:t>
          </a:r>
          <a:r>
            <a:rPr lang="en-US" sz="1300" kern="1200" dirty="0"/>
            <a:t>: </a:t>
          </a:r>
          <a:r>
            <a:rPr lang="en-US" sz="1300" kern="1200" dirty="0" err="1"/>
            <a:t>aukaakstur</a:t>
          </a:r>
          <a:r>
            <a:rPr lang="en-US" sz="1300" kern="1200" dirty="0"/>
            <a:t> sveitarfélaga</a:t>
          </a:r>
        </a:p>
      </dsp:txBody>
      <dsp:txXfrm>
        <a:off x="0" y="1647743"/>
        <a:ext cx="3006288" cy="823871"/>
      </dsp:txXfrm>
    </dsp:sp>
    <dsp:sp modelId="{51C98755-ECA2-4701-A8F2-4BF4105D4449}">
      <dsp:nvSpPr>
        <dsp:cNvPr id="0" name=""/>
        <dsp:cNvSpPr/>
      </dsp:nvSpPr>
      <dsp:spPr>
        <a:xfrm>
          <a:off x="0" y="2471615"/>
          <a:ext cx="3006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EE2F53-0639-4FBE-B906-06751301EE2D}">
      <dsp:nvSpPr>
        <dsp:cNvPr id="0" name=""/>
        <dsp:cNvSpPr/>
      </dsp:nvSpPr>
      <dsp:spPr>
        <a:xfrm>
          <a:off x="0" y="2471615"/>
          <a:ext cx="3006288" cy="82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Rekstrargjöld</a:t>
          </a:r>
          <a:r>
            <a:rPr lang="en-US" sz="1300" kern="1200" dirty="0"/>
            <a:t> jukust um 15% milli ára. Hækkun </a:t>
          </a:r>
          <a:r>
            <a:rPr lang="en-US" sz="1300" kern="1200" dirty="0" err="1"/>
            <a:t>launa</a:t>
          </a:r>
          <a:r>
            <a:rPr lang="en-US" sz="1300" kern="1200" dirty="0"/>
            <a:t> og </a:t>
          </a:r>
          <a:r>
            <a:rPr lang="en-US" sz="1300" kern="1200" dirty="0" err="1"/>
            <a:t>verðlagsbreyting</a:t>
          </a:r>
          <a:r>
            <a:rPr lang="en-US" sz="1300" kern="1200" dirty="0"/>
            <a:t> –</a:t>
          </a:r>
          <a:r>
            <a:rPr lang="en-US" sz="1300" kern="1200" dirty="0" err="1"/>
            <a:t>verktakar</a:t>
          </a:r>
          <a:r>
            <a:rPr lang="en-US" sz="1300" kern="1200" dirty="0"/>
            <a:t>, </a:t>
          </a:r>
          <a:r>
            <a:rPr lang="en-US" sz="1300" kern="1200" dirty="0" err="1"/>
            <a:t>olía</a:t>
          </a:r>
          <a:r>
            <a:rPr lang="en-US" sz="1300" kern="1200" dirty="0"/>
            <a:t> og viðhaldskostnaður vagna.</a:t>
          </a:r>
        </a:p>
      </dsp:txBody>
      <dsp:txXfrm>
        <a:off x="0" y="2471615"/>
        <a:ext cx="3006288" cy="82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F194E-6EEC-4F05-92CE-008631DAA9D3}"/>
              </a:ext>
            </a:extLst>
          </p:cNvPr>
          <p:cNvSpPr txBox="1"/>
          <p:nvPr/>
        </p:nvSpPr>
        <p:spPr>
          <a:xfrm>
            <a:off x="170329" y="851647"/>
            <a:ext cx="7969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Strætó bs.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Árshlutareikningur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Janúar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– September 2022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Deildarstjóri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fjármálasviðs                                                                                  18.11.2022</a:t>
            </a:r>
          </a:p>
        </p:txBody>
      </p:sp>
    </p:spTree>
    <p:extLst>
      <p:ext uri="{BB962C8B-B14F-4D97-AF65-F5344CB8AC3E}">
        <p14:creationId xmlns:p14="http://schemas.microsoft.com/office/powerpoint/2010/main" val="41067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Rekstrarreikningur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51122"/>
            <a:ext cx="760545" cy="1513185"/>
            <a:chOff x="0" y="4601497"/>
            <a:chExt cx="1014060" cy="2017580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0"/>
            <a:ext cx="729532" cy="1451482"/>
            <a:chOff x="10918968" y="713127"/>
            <a:chExt cx="1273032" cy="253283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78FAD6-A3C4-46A4-9385-30104A8DC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3565"/>
              </p:ext>
            </p:extLst>
          </p:nvPr>
        </p:nvGraphicFramePr>
        <p:xfrm>
          <a:off x="482601" y="1386510"/>
          <a:ext cx="2702890" cy="341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ynd 5">
            <a:extLst>
              <a:ext uri="{FF2B5EF4-FFF2-40B4-BE49-F238E27FC236}">
                <a16:creationId xmlns:a16="http://schemas.microsoft.com/office/drawing/2014/main" id="{5605FEC0-F619-E47E-4CD7-6EB49E1A0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258" y="1451482"/>
            <a:ext cx="55149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57810"/>
            <a:ext cx="7712213" cy="690768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Fargjöld 2022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pic>
        <p:nvPicPr>
          <p:cNvPr id="5" name="Staðgengill efnis 4">
            <a:extLst>
              <a:ext uri="{FF2B5EF4-FFF2-40B4-BE49-F238E27FC236}">
                <a16:creationId xmlns:a16="http://schemas.microsoft.com/office/drawing/2014/main" id="{279844A8-A917-30CE-A3D7-624B8EA3B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4178" y="1478233"/>
            <a:ext cx="4110287" cy="2616690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E7EF3258-620D-07D1-66DB-502D2D61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6" y="1396862"/>
            <a:ext cx="38385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5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Efnahagsreikningur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78FAD6-A3C4-46A4-9385-30104A8DC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207564"/>
              </p:ext>
            </p:extLst>
          </p:nvPr>
        </p:nvGraphicFramePr>
        <p:xfrm>
          <a:off x="488122" y="993913"/>
          <a:ext cx="3265741" cy="35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Mynd 2">
            <a:extLst>
              <a:ext uri="{FF2B5EF4-FFF2-40B4-BE49-F238E27FC236}">
                <a16:creationId xmlns:a16="http://schemas.microsoft.com/office/drawing/2014/main" id="{AE2F97D1-1503-A165-3A6C-FC93DF1BA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962" y="1185862"/>
            <a:ext cx="41052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Rekstur</a:t>
            </a:r>
            <a:r>
              <a:rPr lang="en-US" sz="2700" b="1" dirty="0"/>
              <a:t> – </a:t>
            </a:r>
            <a:r>
              <a:rPr lang="en-US" sz="2700" b="1" dirty="0" err="1"/>
              <a:t>samþykkt</a:t>
            </a:r>
            <a:r>
              <a:rPr lang="en-US" sz="2700" b="1" dirty="0"/>
              <a:t> áætlun /útkomuspá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78FAD6-A3C4-46A4-9385-30104A8DC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289542"/>
              </p:ext>
            </p:extLst>
          </p:nvPr>
        </p:nvGraphicFramePr>
        <p:xfrm>
          <a:off x="482601" y="1337235"/>
          <a:ext cx="3006288" cy="329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ynd 4">
            <a:extLst>
              <a:ext uri="{FF2B5EF4-FFF2-40B4-BE49-F238E27FC236}">
                <a16:creationId xmlns:a16="http://schemas.microsoft.com/office/drawing/2014/main" id="{9A330F06-4CDB-4EA7-F243-16E0D27E9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312" y="1414050"/>
            <a:ext cx="55149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1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7122</TotalTime>
  <Words>306</Words>
  <Application>Microsoft Office PowerPoint</Application>
  <PresentationFormat>Sýnt á skjá (16:9)</PresentationFormat>
  <Paragraphs>39</Paragraphs>
  <Slides>6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6</vt:i4>
      </vt:variant>
    </vt:vector>
  </HeadingPairs>
  <TitlesOfParts>
    <vt:vector size="11" baseType="lpstr">
      <vt:lpstr>Arial</vt:lpstr>
      <vt:lpstr>Calibri</vt:lpstr>
      <vt:lpstr>DINPro-Bold</vt:lpstr>
      <vt:lpstr>Verdana</vt:lpstr>
      <vt:lpstr>Office Theme</vt:lpstr>
      <vt:lpstr>PowerPoint-kynning</vt:lpstr>
      <vt:lpstr>Rekstrarreikningur </vt:lpstr>
      <vt:lpstr>Fargjöld 2022 </vt:lpstr>
      <vt:lpstr>Efnahagsreikningur </vt:lpstr>
      <vt:lpstr>Rekstur – samþykkt áætlun /útkomuspá 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Elísa Kristmannsdóttir</cp:lastModifiedBy>
  <cp:revision>76</cp:revision>
  <dcterms:created xsi:type="dcterms:W3CDTF">2016-12-15T10:29:52Z</dcterms:created>
  <dcterms:modified xsi:type="dcterms:W3CDTF">2022-11-16T19:09:28Z</dcterms:modified>
</cp:coreProperties>
</file>